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3" r:id="rId3"/>
    <p:sldId id="258" r:id="rId4"/>
    <p:sldId id="274" r:id="rId5"/>
    <p:sldId id="275" r:id="rId6"/>
    <p:sldId id="276" r:id="rId7"/>
    <p:sldId id="277" r:id="rId8"/>
    <p:sldId id="278" r:id="rId9"/>
    <p:sldId id="279" r:id="rId10"/>
    <p:sldId id="285" r:id="rId11"/>
    <p:sldId id="283" r:id="rId12"/>
    <p:sldId id="282" r:id="rId13"/>
    <p:sldId id="281" r:id="rId14"/>
    <p:sldId id="284" r:id="rId15"/>
    <p:sldId id="267" r:id="rId16"/>
    <p:sldId id="268" r:id="rId17"/>
    <p:sldId id="271" r:id="rId18"/>
    <p:sldId id="260" r:id="rId19"/>
    <p:sldId id="272" r:id="rId20"/>
    <p:sldId id="257"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3"/>
    <p:restoredTop sz="94684"/>
  </p:normalViewPr>
  <p:slideViewPr>
    <p:cSldViewPr snapToGrid="0" snapToObjects="1">
      <p:cViewPr varScale="1">
        <p:scale>
          <a:sx n="162" d="100"/>
          <a:sy n="162" d="100"/>
        </p:scale>
        <p:origin x="216"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25A71-53B6-BE4F-8A94-DE7C0950A8DF}" type="datetimeFigureOut">
              <a:rPr lang="fi-FI" smtClean="0"/>
              <a:t>11.1.2019</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i-FI"/>
              <a:t>Muokkaa tekstin perustyylejä
toinen taso
kolmas taso
neljäs taso
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2308A-7877-7D45-88D0-4961C72E3CD9}" type="slidenum">
              <a:rPr lang="fi-FI" smtClean="0"/>
              <a:t>‹#›</a:t>
            </a:fld>
            <a:endParaRPr lang="fi-FI"/>
          </a:p>
        </p:txBody>
      </p:sp>
    </p:spTree>
    <p:extLst>
      <p:ext uri="{BB962C8B-B14F-4D97-AF65-F5344CB8AC3E}">
        <p14:creationId xmlns:p14="http://schemas.microsoft.com/office/powerpoint/2010/main" val="55207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3</a:t>
            </a:fld>
            <a:endParaRPr lang="fi-FI"/>
          </a:p>
        </p:txBody>
      </p:sp>
    </p:spTree>
    <p:extLst>
      <p:ext uri="{BB962C8B-B14F-4D97-AF65-F5344CB8AC3E}">
        <p14:creationId xmlns:p14="http://schemas.microsoft.com/office/powerpoint/2010/main" val="3187846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12</a:t>
            </a:fld>
            <a:endParaRPr lang="fi-FI"/>
          </a:p>
        </p:txBody>
      </p:sp>
    </p:spTree>
    <p:extLst>
      <p:ext uri="{BB962C8B-B14F-4D97-AF65-F5344CB8AC3E}">
        <p14:creationId xmlns:p14="http://schemas.microsoft.com/office/powerpoint/2010/main" val="318784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13</a:t>
            </a:fld>
            <a:endParaRPr lang="fi-FI"/>
          </a:p>
        </p:txBody>
      </p:sp>
    </p:spTree>
    <p:extLst>
      <p:ext uri="{BB962C8B-B14F-4D97-AF65-F5344CB8AC3E}">
        <p14:creationId xmlns:p14="http://schemas.microsoft.com/office/powerpoint/2010/main" val="3187846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14</a:t>
            </a:fld>
            <a:endParaRPr lang="fi-FI"/>
          </a:p>
        </p:txBody>
      </p:sp>
    </p:spTree>
    <p:extLst>
      <p:ext uri="{BB962C8B-B14F-4D97-AF65-F5344CB8AC3E}">
        <p14:creationId xmlns:p14="http://schemas.microsoft.com/office/powerpoint/2010/main" val="3187846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15</a:t>
            </a:fld>
            <a:endParaRPr lang="fi-FI"/>
          </a:p>
        </p:txBody>
      </p:sp>
    </p:spTree>
    <p:extLst>
      <p:ext uri="{BB962C8B-B14F-4D97-AF65-F5344CB8AC3E}">
        <p14:creationId xmlns:p14="http://schemas.microsoft.com/office/powerpoint/2010/main" val="127729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16</a:t>
            </a:fld>
            <a:endParaRPr lang="fi-FI"/>
          </a:p>
        </p:txBody>
      </p:sp>
    </p:spTree>
    <p:extLst>
      <p:ext uri="{BB962C8B-B14F-4D97-AF65-F5344CB8AC3E}">
        <p14:creationId xmlns:p14="http://schemas.microsoft.com/office/powerpoint/2010/main" val="3734609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17</a:t>
            </a:fld>
            <a:endParaRPr lang="fi-FI"/>
          </a:p>
        </p:txBody>
      </p:sp>
    </p:spTree>
    <p:extLst>
      <p:ext uri="{BB962C8B-B14F-4D97-AF65-F5344CB8AC3E}">
        <p14:creationId xmlns:p14="http://schemas.microsoft.com/office/powerpoint/2010/main" val="90930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19</a:t>
            </a:fld>
            <a:endParaRPr lang="fi-FI"/>
          </a:p>
        </p:txBody>
      </p:sp>
    </p:spTree>
    <p:extLst>
      <p:ext uri="{BB962C8B-B14F-4D97-AF65-F5344CB8AC3E}">
        <p14:creationId xmlns:p14="http://schemas.microsoft.com/office/powerpoint/2010/main" val="357327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4</a:t>
            </a:fld>
            <a:endParaRPr lang="fi-FI"/>
          </a:p>
        </p:txBody>
      </p:sp>
    </p:spTree>
    <p:extLst>
      <p:ext uri="{BB962C8B-B14F-4D97-AF65-F5344CB8AC3E}">
        <p14:creationId xmlns:p14="http://schemas.microsoft.com/office/powerpoint/2010/main" val="318784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5</a:t>
            </a:fld>
            <a:endParaRPr lang="fi-FI"/>
          </a:p>
        </p:txBody>
      </p:sp>
    </p:spTree>
    <p:extLst>
      <p:ext uri="{BB962C8B-B14F-4D97-AF65-F5344CB8AC3E}">
        <p14:creationId xmlns:p14="http://schemas.microsoft.com/office/powerpoint/2010/main" val="318784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6</a:t>
            </a:fld>
            <a:endParaRPr lang="fi-FI"/>
          </a:p>
        </p:txBody>
      </p:sp>
    </p:spTree>
    <p:extLst>
      <p:ext uri="{BB962C8B-B14F-4D97-AF65-F5344CB8AC3E}">
        <p14:creationId xmlns:p14="http://schemas.microsoft.com/office/powerpoint/2010/main" val="318784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7</a:t>
            </a:fld>
            <a:endParaRPr lang="fi-FI"/>
          </a:p>
        </p:txBody>
      </p:sp>
    </p:spTree>
    <p:extLst>
      <p:ext uri="{BB962C8B-B14F-4D97-AF65-F5344CB8AC3E}">
        <p14:creationId xmlns:p14="http://schemas.microsoft.com/office/powerpoint/2010/main" val="318784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8</a:t>
            </a:fld>
            <a:endParaRPr lang="fi-FI"/>
          </a:p>
        </p:txBody>
      </p:sp>
    </p:spTree>
    <p:extLst>
      <p:ext uri="{BB962C8B-B14F-4D97-AF65-F5344CB8AC3E}">
        <p14:creationId xmlns:p14="http://schemas.microsoft.com/office/powerpoint/2010/main" val="318784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9</a:t>
            </a:fld>
            <a:endParaRPr lang="fi-FI"/>
          </a:p>
        </p:txBody>
      </p:sp>
    </p:spTree>
    <p:extLst>
      <p:ext uri="{BB962C8B-B14F-4D97-AF65-F5344CB8AC3E}">
        <p14:creationId xmlns:p14="http://schemas.microsoft.com/office/powerpoint/2010/main" val="318784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10</a:t>
            </a:fld>
            <a:endParaRPr lang="fi-FI"/>
          </a:p>
        </p:txBody>
      </p:sp>
    </p:spTree>
    <p:extLst>
      <p:ext uri="{BB962C8B-B14F-4D97-AF65-F5344CB8AC3E}">
        <p14:creationId xmlns:p14="http://schemas.microsoft.com/office/powerpoint/2010/main" val="318784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4B2308A-7877-7D45-88D0-4961C72E3CD9}" type="slidenum">
              <a:rPr lang="fi-FI" smtClean="0"/>
              <a:t>11</a:t>
            </a:fld>
            <a:endParaRPr lang="fi-FI"/>
          </a:p>
        </p:txBody>
      </p:sp>
    </p:spTree>
    <p:extLst>
      <p:ext uri="{BB962C8B-B14F-4D97-AF65-F5344CB8AC3E}">
        <p14:creationId xmlns:p14="http://schemas.microsoft.com/office/powerpoint/2010/main" val="3187846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_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E1C461-C16C-814E-904E-F39C87C98646}"/>
              </a:ext>
            </a:extLst>
          </p:cNvPr>
          <p:cNvSpPr>
            <a:spLocks noGrp="1"/>
          </p:cNvSpPr>
          <p:nvPr>
            <p:ph type="ctrTitle"/>
          </p:nvPr>
        </p:nvSpPr>
        <p:spPr>
          <a:xfrm>
            <a:off x="1524000" y="958735"/>
            <a:ext cx="9144000" cy="2387600"/>
          </a:xfrm>
        </p:spPr>
        <p:txBody>
          <a:bodyPr anchor="b">
            <a:normAutofit/>
          </a:bodyPr>
          <a:lstStyle>
            <a:lvl1pPr algn="ctr">
              <a:defRPr sz="4000" b="1"/>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DA06B519-68E7-6A46-BC00-E3CE792682BE}"/>
              </a:ext>
            </a:extLst>
          </p:cNvPr>
          <p:cNvSpPr>
            <a:spLocks noGrp="1"/>
          </p:cNvSpPr>
          <p:nvPr>
            <p:ph type="subTitle" idx="1"/>
          </p:nvPr>
        </p:nvSpPr>
        <p:spPr>
          <a:xfrm>
            <a:off x="1524000" y="343841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8" name="Kuva 7">
            <a:extLst>
              <a:ext uri="{FF2B5EF4-FFF2-40B4-BE49-F238E27FC236}">
                <a16:creationId xmlns:a16="http://schemas.microsoft.com/office/drawing/2014/main" id="{656CCE50-7167-C542-A186-61987B7829ED}"/>
              </a:ext>
            </a:extLst>
          </p:cNvPr>
          <p:cNvPicPr>
            <a:picLocks noChangeAspect="1"/>
          </p:cNvPicPr>
          <p:nvPr userDrawn="1"/>
        </p:nvPicPr>
        <p:blipFill>
          <a:blip r:embed="rId3"/>
          <a:stretch>
            <a:fillRect/>
          </a:stretch>
        </p:blipFill>
        <p:spPr>
          <a:xfrm>
            <a:off x="4639477" y="1012377"/>
            <a:ext cx="2913046" cy="1063156"/>
          </a:xfrm>
          <a:prstGeom prst="rect">
            <a:avLst/>
          </a:prstGeom>
        </p:spPr>
      </p:pic>
    </p:spTree>
    <p:extLst>
      <p:ext uri="{BB962C8B-B14F-4D97-AF65-F5344CB8AC3E}">
        <p14:creationId xmlns:p14="http://schemas.microsoft.com/office/powerpoint/2010/main" val="207045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tö_dia_1_pal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733907-6372-EB4C-A0AC-3B6B5D9F41C3}"/>
              </a:ext>
            </a:extLst>
          </p:cNvPr>
          <p:cNvSpPr>
            <a:spLocks noGrp="1"/>
          </p:cNvSpPr>
          <p:nvPr>
            <p:ph type="title" hasCustomPrompt="1"/>
          </p:nvPr>
        </p:nvSpPr>
        <p:spPr>
          <a:xfrm>
            <a:off x="761466" y="365125"/>
            <a:ext cx="8854172" cy="643288"/>
          </a:xfrm>
        </p:spPr>
        <p:txBody>
          <a:bodyPr>
            <a:normAutofit/>
          </a:bodyPr>
          <a:lstStyle>
            <a:lvl1pPr>
              <a:defRPr sz="3000"/>
            </a:lvl1pPr>
          </a:lstStyle>
          <a:p>
            <a:r>
              <a:rPr lang="fi-FI" dirty="0"/>
              <a:t>Muokkaa </a:t>
            </a:r>
            <a:r>
              <a:rPr lang="fi-FI" dirty="0" err="1"/>
              <a:t>ots</a:t>
            </a:r>
            <a:r>
              <a:rPr lang="fi-FI" dirty="0"/>
              <a:t>. </a:t>
            </a:r>
            <a:r>
              <a:rPr lang="fi-FI" dirty="0" err="1"/>
              <a:t>perustyyl</a:t>
            </a:r>
            <a:r>
              <a:rPr lang="fi-FI" dirty="0"/>
              <a:t>. </a:t>
            </a:r>
            <a:r>
              <a:rPr lang="fi-FI" dirty="0" err="1"/>
              <a:t>napsautt.t</a:t>
            </a:r>
            <a:endParaRPr lang="fi-FI" dirty="0"/>
          </a:p>
        </p:txBody>
      </p:sp>
      <p:sp>
        <p:nvSpPr>
          <p:cNvPr id="3" name="Päivämäärän paikkamerkki 2">
            <a:extLst>
              <a:ext uri="{FF2B5EF4-FFF2-40B4-BE49-F238E27FC236}">
                <a16:creationId xmlns:a16="http://schemas.microsoft.com/office/drawing/2014/main" id="{5ED4280B-6819-E643-966B-1A8FCD333D03}"/>
              </a:ext>
            </a:extLst>
          </p:cNvPr>
          <p:cNvSpPr>
            <a:spLocks noGrp="1"/>
          </p:cNvSpPr>
          <p:nvPr>
            <p:ph type="dt" sz="half" idx="10"/>
          </p:nvPr>
        </p:nvSpPr>
        <p:spPr/>
        <p:txBody>
          <a:bodyPr/>
          <a:lstStyle/>
          <a:p>
            <a:fld id="{CC1E078B-A83F-41B1-AAC8-ED38C7BECD6C}" type="datetime1">
              <a:rPr lang="fi-FI" smtClean="0"/>
              <a:t>11.1.2019</a:t>
            </a:fld>
            <a:r>
              <a:rPr lang="fi-FI"/>
              <a:t>1</a:t>
            </a:r>
            <a:endParaRPr lang="fi-FI" dirty="0"/>
          </a:p>
        </p:txBody>
      </p:sp>
      <p:sp>
        <p:nvSpPr>
          <p:cNvPr id="4" name="Alatunnisteen paikkamerkki 3">
            <a:extLst>
              <a:ext uri="{FF2B5EF4-FFF2-40B4-BE49-F238E27FC236}">
                <a16:creationId xmlns:a16="http://schemas.microsoft.com/office/drawing/2014/main" id="{0395F962-E55D-9046-9095-E2061D8C8051}"/>
              </a:ext>
            </a:extLst>
          </p:cNvPr>
          <p:cNvSpPr>
            <a:spLocks noGrp="1"/>
          </p:cNvSpPr>
          <p:nvPr>
            <p:ph type="ftr" sz="quarter" idx="11"/>
          </p:nvPr>
        </p:nvSpPr>
        <p:spPr/>
        <p:txBody>
          <a:bodyPr/>
          <a:lstStyle/>
          <a:p>
            <a:r>
              <a:rPr lang="fi-FI"/>
              <a:t>SF-Caravan ry</a:t>
            </a:r>
            <a:endParaRPr lang="fi-FI" dirty="0"/>
          </a:p>
        </p:txBody>
      </p:sp>
      <p:sp>
        <p:nvSpPr>
          <p:cNvPr id="5" name="Dian numeron paikkamerkki 4">
            <a:extLst>
              <a:ext uri="{FF2B5EF4-FFF2-40B4-BE49-F238E27FC236}">
                <a16:creationId xmlns:a16="http://schemas.microsoft.com/office/drawing/2014/main" id="{7CAD082E-2827-1D42-A99C-860457364D4D}"/>
              </a:ext>
            </a:extLst>
          </p:cNvPr>
          <p:cNvSpPr>
            <a:spLocks noGrp="1"/>
          </p:cNvSpPr>
          <p:nvPr>
            <p:ph type="sldNum" sz="quarter" idx="12"/>
          </p:nvPr>
        </p:nvSpPr>
        <p:spPr/>
        <p:txBody>
          <a:bodyPr/>
          <a:lstStyle/>
          <a:p>
            <a:fld id="{CDF21A3D-841A-2742-A6F6-FFD6040BF4D5}" type="slidenum">
              <a:rPr lang="fi-FI" smtClean="0"/>
              <a:t>‹#›</a:t>
            </a:fld>
            <a:endParaRPr lang="fi-FI"/>
          </a:p>
        </p:txBody>
      </p:sp>
      <p:pic>
        <p:nvPicPr>
          <p:cNvPr id="6" name="Kuva 5">
            <a:extLst>
              <a:ext uri="{FF2B5EF4-FFF2-40B4-BE49-F238E27FC236}">
                <a16:creationId xmlns:a16="http://schemas.microsoft.com/office/drawing/2014/main" id="{F53D256F-F2D6-0C46-8E11-C755D2A24AEC}"/>
              </a:ext>
            </a:extLst>
          </p:cNvPr>
          <p:cNvPicPr>
            <a:picLocks noChangeAspect="1"/>
          </p:cNvPicPr>
          <p:nvPr userDrawn="1"/>
        </p:nvPicPr>
        <p:blipFill>
          <a:blip r:embed="rId2"/>
          <a:stretch>
            <a:fillRect/>
          </a:stretch>
        </p:blipFill>
        <p:spPr>
          <a:xfrm>
            <a:off x="10076468" y="344342"/>
            <a:ext cx="1762608" cy="643288"/>
          </a:xfrm>
          <a:prstGeom prst="rect">
            <a:avLst/>
          </a:prstGeom>
        </p:spPr>
      </p:pic>
      <p:sp>
        <p:nvSpPr>
          <p:cNvPr id="8" name="Tekstin paikkamerkki 7">
            <a:extLst>
              <a:ext uri="{FF2B5EF4-FFF2-40B4-BE49-F238E27FC236}">
                <a16:creationId xmlns:a16="http://schemas.microsoft.com/office/drawing/2014/main" id="{6BDF67AD-A6A3-3343-AE51-CABCBB2DFC0A}"/>
              </a:ext>
            </a:extLst>
          </p:cNvPr>
          <p:cNvSpPr>
            <a:spLocks noGrp="1"/>
          </p:cNvSpPr>
          <p:nvPr>
            <p:ph type="body" sz="quarter" idx="13"/>
          </p:nvPr>
        </p:nvSpPr>
        <p:spPr>
          <a:xfrm>
            <a:off x="761198" y="1622425"/>
            <a:ext cx="7060132" cy="4062413"/>
          </a:xfrm>
        </p:spPr>
        <p:txBody>
          <a:bodyPr/>
          <a:lstStyle>
            <a:lvl1pPr marL="0" indent="0">
              <a:buNone/>
              <a:defRPr/>
            </a:lvl1pPr>
          </a:lstStyle>
          <a:p>
            <a:r>
              <a:rPr lang="fi-FI" dirty="0"/>
              <a:t>Muokkaa tekstin perustyylejä
toinen taso
kolmas taso
neljäs taso
viides taso</a:t>
            </a:r>
          </a:p>
        </p:txBody>
      </p:sp>
      <p:cxnSp>
        <p:nvCxnSpPr>
          <p:cNvPr id="11" name="Suora yhdysviiva 10">
            <a:extLst>
              <a:ext uri="{FF2B5EF4-FFF2-40B4-BE49-F238E27FC236}">
                <a16:creationId xmlns:a16="http://schemas.microsoft.com/office/drawing/2014/main" id="{3845192C-2B80-A247-957D-2653264AC8F9}"/>
              </a:ext>
            </a:extLst>
          </p:cNvPr>
          <p:cNvCxnSpPr>
            <a:cxnSpLocks/>
          </p:cNvCxnSpPr>
          <p:nvPr userDrawn="1"/>
        </p:nvCxnSpPr>
        <p:spPr>
          <a:xfrm>
            <a:off x="0" y="1292225"/>
            <a:ext cx="1238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9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ltö_dia_2_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733907-6372-EB4C-A0AC-3B6B5D9F41C3}"/>
              </a:ext>
            </a:extLst>
          </p:cNvPr>
          <p:cNvSpPr>
            <a:spLocks noGrp="1"/>
          </p:cNvSpPr>
          <p:nvPr>
            <p:ph type="title" hasCustomPrompt="1"/>
          </p:nvPr>
        </p:nvSpPr>
        <p:spPr>
          <a:xfrm>
            <a:off x="761466" y="365125"/>
            <a:ext cx="8854172" cy="643288"/>
          </a:xfrm>
        </p:spPr>
        <p:txBody>
          <a:bodyPr>
            <a:normAutofit/>
          </a:bodyPr>
          <a:lstStyle>
            <a:lvl1pPr>
              <a:defRPr sz="3000"/>
            </a:lvl1pPr>
          </a:lstStyle>
          <a:p>
            <a:r>
              <a:rPr lang="fi-FI" dirty="0"/>
              <a:t>Muokkaa </a:t>
            </a:r>
            <a:r>
              <a:rPr lang="fi-FI" dirty="0" err="1"/>
              <a:t>ots</a:t>
            </a:r>
            <a:r>
              <a:rPr lang="fi-FI" dirty="0"/>
              <a:t>. </a:t>
            </a:r>
            <a:r>
              <a:rPr lang="fi-FI" dirty="0" err="1"/>
              <a:t>perustyyl</a:t>
            </a:r>
            <a:r>
              <a:rPr lang="fi-FI" dirty="0"/>
              <a:t>. </a:t>
            </a:r>
            <a:r>
              <a:rPr lang="fi-FI" dirty="0" err="1"/>
              <a:t>napsautt.t</a:t>
            </a:r>
            <a:endParaRPr lang="fi-FI" dirty="0"/>
          </a:p>
        </p:txBody>
      </p:sp>
      <p:sp>
        <p:nvSpPr>
          <p:cNvPr id="3" name="Päivämäärän paikkamerkki 2">
            <a:extLst>
              <a:ext uri="{FF2B5EF4-FFF2-40B4-BE49-F238E27FC236}">
                <a16:creationId xmlns:a16="http://schemas.microsoft.com/office/drawing/2014/main" id="{5ED4280B-6819-E643-966B-1A8FCD333D03}"/>
              </a:ext>
            </a:extLst>
          </p:cNvPr>
          <p:cNvSpPr>
            <a:spLocks noGrp="1"/>
          </p:cNvSpPr>
          <p:nvPr>
            <p:ph type="dt" sz="half" idx="10"/>
          </p:nvPr>
        </p:nvSpPr>
        <p:spPr/>
        <p:txBody>
          <a:bodyPr/>
          <a:lstStyle/>
          <a:p>
            <a:fld id="{87A01C7D-58F4-4FE3-9EFA-84B9D7372744}" type="datetime1">
              <a:rPr lang="fi-FI" smtClean="0"/>
              <a:t>11.1.2019</a:t>
            </a:fld>
            <a:r>
              <a:rPr lang="fi-FI"/>
              <a:t>1</a:t>
            </a:r>
            <a:endParaRPr lang="fi-FI" dirty="0"/>
          </a:p>
        </p:txBody>
      </p:sp>
      <p:sp>
        <p:nvSpPr>
          <p:cNvPr id="4" name="Alatunnisteen paikkamerkki 3">
            <a:extLst>
              <a:ext uri="{FF2B5EF4-FFF2-40B4-BE49-F238E27FC236}">
                <a16:creationId xmlns:a16="http://schemas.microsoft.com/office/drawing/2014/main" id="{0395F962-E55D-9046-9095-E2061D8C8051}"/>
              </a:ext>
            </a:extLst>
          </p:cNvPr>
          <p:cNvSpPr>
            <a:spLocks noGrp="1"/>
          </p:cNvSpPr>
          <p:nvPr>
            <p:ph type="ftr" sz="quarter" idx="11"/>
          </p:nvPr>
        </p:nvSpPr>
        <p:spPr/>
        <p:txBody>
          <a:bodyPr/>
          <a:lstStyle/>
          <a:p>
            <a:r>
              <a:rPr lang="fi-FI"/>
              <a:t>SF-Caravan ry</a:t>
            </a:r>
            <a:endParaRPr lang="fi-FI" dirty="0"/>
          </a:p>
        </p:txBody>
      </p:sp>
      <p:sp>
        <p:nvSpPr>
          <p:cNvPr id="5" name="Dian numeron paikkamerkki 4">
            <a:extLst>
              <a:ext uri="{FF2B5EF4-FFF2-40B4-BE49-F238E27FC236}">
                <a16:creationId xmlns:a16="http://schemas.microsoft.com/office/drawing/2014/main" id="{7CAD082E-2827-1D42-A99C-860457364D4D}"/>
              </a:ext>
            </a:extLst>
          </p:cNvPr>
          <p:cNvSpPr>
            <a:spLocks noGrp="1"/>
          </p:cNvSpPr>
          <p:nvPr>
            <p:ph type="sldNum" sz="quarter" idx="12"/>
          </p:nvPr>
        </p:nvSpPr>
        <p:spPr/>
        <p:txBody>
          <a:bodyPr/>
          <a:lstStyle/>
          <a:p>
            <a:fld id="{CDF21A3D-841A-2742-A6F6-FFD6040BF4D5}" type="slidenum">
              <a:rPr lang="fi-FI" smtClean="0"/>
              <a:t>‹#›</a:t>
            </a:fld>
            <a:endParaRPr lang="fi-FI"/>
          </a:p>
        </p:txBody>
      </p:sp>
      <p:sp>
        <p:nvSpPr>
          <p:cNvPr id="11" name="Tekstin paikkamerkki 7">
            <a:extLst>
              <a:ext uri="{FF2B5EF4-FFF2-40B4-BE49-F238E27FC236}">
                <a16:creationId xmlns:a16="http://schemas.microsoft.com/office/drawing/2014/main" id="{08ECDF97-56C3-D44B-90C7-1AB7C964E377}"/>
              </a:ext>
            </a:extLst>
          </p:cNvPr>
          <p:cNvSpPr>
            <a:spLocks noGrp="1"/>
          </p:cNvSpPr>
          <p:nvPr>
            <p:ph type="body" sz="quarter" idx="13"/>
          </p:nvPr>
        </p:nvSpPr>
        <p:spPr>
          <a:xfrm>
            <a:off x="761198" y="1622425"/>
            <a:ext cx="4610902" cy="4062413"/>
          </a:xfrm>
        </p:spPr>
        <p:txBody>
          <a:bodyPr/>
          <a:lstStyle>
            <a:lvl1pPr marL="0" indent="0">
              <a:buNone/>
              <a:defRPr/>
            </a:lvl1pPr>
          </a:lstStyle>
          <a:p>
            <a:r>
              <a:rPr lang="fi-FI" dirty="0"/>
              <a:t>Muokkaa tekstin perustyylejä
toinen taso
kolmas taso
neljäs taso
viides taso</a:t>
            </a:r>
          </a:p>
        </p:txBody>
      </p:sp>
      <p:cxnSp>
        <p:nvCxnSpPr>
          <p:cNvPr id="12" name="Suora yhdysviiva 11">
            <a:extLst>
              <a:ext uri="{FF2B5EF4-FFF2-40B4-BE49-F238E27FC236}">
                <a16:creationId xmlns:a16="http://schemas.microsoft.com/office/drawing/2014/main" id="{6B7BD6E6-B601-1A4F-BF1A-015F8E9A2539}"/>
              </a:ext>
            </a:extLst>
          </p:cNvPr>
          <p:cNvCxnSpPr>
            <a:cxnSpLocks/>
          </p:cNvCxnSpPr>
          <p:nvPr userDrawn="1"/>
        </p:nvCxnSpPr>
        <p:spPr>
          <a:xfrm>
            <a:off x="0" y="1292225"/>
            <a:ext cx="1238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kstin paikkamerkki 7">
            <a:extLst>
              <a:ext uri="{FF2B5EF4-FFF2-40B4-BE49-F238E27FC236}">
                <a16:creationId xmlns:a16="http://schemas.microsoft.com/office/drawing/2014/main" id="{F8B15891-15A6-2C4D-B022-27DBA3F8C286}"/>
              </a:ext>
            </a:extLst>
          </p:cNvPr>
          <p:cNvSpPr>
            <a:spLocks noGrp="1"/>
          </p:cNvSpPr>
          <p:nvPr>
            <p:ph type="body" sz="quarter" idx="14"/>
          </p:nvPr>
        </p:nvSpPr>
        <p:spPr>
          <a:xfrm>
            <a:off x="5642879" y="1622425"/>
            <a:ext cx="4610902" cy="4062413"/>
          </a:xfrm>
        </p:spPr>
        <p:txBody>
          <a:bodyPr/>
          <a:lstStyle>
            <a:lvl1pPr marL="0" indent="0">
              <a:buNone/>
              <a:defRPr/>
            </a:lvl1pPr>
          </a:lstStyle>
          <a:p>
            <a:r>
              <a:rPr lang="fi-FI" dirty="0"/>
              <a:t>Muokkaa tekstin perustyylejä
toinen taso
kolmas taso
neljäs taso
viides taso</a:t>
            </a:r>
          </a:p>
        </p:txBody>
      </p:sp>
      <p:pic>
        <p:nvPicPr>
          <p:cNvPr id="14" name="Kuva 13">
            <a:extLst>
              <a:ext uri="{FF2B5EF4-FFF2-40B4-BE49-F238E27FC236}">
                <a16:creationId xmlns:a16="http://schemas.microsoft.com/office/drawing/2014/main" id="{2282ADA6-E10B-364E-96B1-4442B6B025E6}"/>
              </a:ext>
            </a:extLst>
          </p:cNvPr>
          <p:cNvPicPr>
            <a:picLocks noChangeAspect="1"/>
          </p:cNvPicPr>
          <p:nvPr userDrawn="1"/>
        </p:nvPicPr>
        <p:blipFill>
          <a:blip r:embed="rId2"/>
          <a:stretch>
            <a:fillRect/>
          </a:stretch>
        </p:blipFill>
        <p:spPr>
          <a:xfrm>
            <a:off x="10076468" y="344342"/>
            <a:ext cx="1762608" cy="643288"/>
          </a:xfrm>
          <a:prstGeom prst="rect">
            <a:avLst/>
          </a:prstGeom>
        </p:spPr>
      </p:pic>
    </p:spTree>
    <p:extLst>
      <p:ext uri="{BB962C8B-B14F-4D97-AF65-F5344CB8AC3E}">
        <p14:creationId xmlns:p14="http://schemas.microsoft.com/office/powerpoint/2010/main" val="424774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ältö_dia_1_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733907-6372-EB4C-A0AC-3B6B5D9F41C3}"/>
              </a:ext>
            </a:extLst>
          </p:cNvPr>
          <p:cNvSpPr>
            <a:spLocks noGrp="1"/>
          </p:cNvSpPr>
          <p:nvPr>
            <p:ph type="title" hasCustomPrompt="1"/>
          </p:nvPr>
        </p:nvSpPr>
        <p:spPr>
          <a:xfrm>
            <a:off x="761466" y="365125"/>
            <a:ext cx="8854172" cy="643288"/>
          </a:xfrm>
        </p:spPr>
        <p:txBody>
          <a:bodyPr>
            <a:normAutofit/>
          </a:bodyPr>
          <a:lstStyle>
            <a:lvl1pPr>
              <a:defRPr sz="3000"/>
            </a:lvl1pPr>
          </a:lstStyle>
          <a:p>
            <a:r>
              <a:rPr lang="fi-FI" dirty="0"/>
              <a:t>Muokkaa </a:t>
            </a:r>
            <a:r>
              <a:rPr lang="fi-FI" dirty="0" err="1"/>
              <a:t>ots</a:t>
            </a:r>
            <a:r>
              <a:rPr lang="fi-FI" dirty="0"/>
              <a:t>. </a:t>
            </a:r>
            <a:r>
              <a:rPr lang="fi-FI" dirty="0" err="1"/>
              <a:t>perustyyl</a:t>
            </a:r>
            <a:r>
              <a:rPr lang="fi-FI" dirty="0"/>
              <a:t>. </a:t>
            </a:r>
            <a:r>
              <a:rPr lang="fi-FI" dirty="0" err="1"/>
              <a:t>napsautt.t</a:t>
            </a:r>
            <a:endParaRPr lang="fi-FI" dirty="0"/>
          </a:p>
        </p:txBody>
      </p:sp>
      <p:sp>
        <p:nvSpPr>
          <p:cNvPr id="3" name="Päivämäärän paikkamerkki 2">
            <a:extLst>
              <a:ext uri="{FF2B5EF4-FFF2-40B4-BE49-F238E27FC236}">
                <a16:creationId xmlns:a16="http://schemas.microsoft.com/office/drawing/2014/main" id="{5ED4280B-6819-E643-966B-1A8FCD333D03}"/>
              </a:ext>
            </a:extLst>
          </p:cNvPr>
          <p:cNvSpPr>
            <a:spLocks noGrp="1"/>
          </p:cNvSpPr>
          <p:nvPr>
            <p:ph type="dt" sz="half" idx="10"/>
          </p:nvPr>
        </p:nvSpPr>
        <p:spPr/>
        <p:txBody>
          <a:bodyPr/>
          <a:lstStyle/>
          <a:p>
            <a:fld id="{5AFD6763-8BE8-43CD-9731-9863784FDD16}" type="datetime1">
              <a:rPr lang="fi-FI" smtClean="0"/>
              <a:t>11.1.2019</a:t>
            </a:fld>
            <a:r>
              <a:rPr lang="fi-FI"/>
              <a:t>1</a:t>
            </a:r>
            <a:endParaRPr lang="fi-FI" dirty="0"/>
          </a:p>
        </p:txBody>
      </p:sp>
      <p:sp>
        <p:nvSpPr>
          <p:cNvPr id="4" name="Alatunnisteen paikkamerkki 3">
            <a:extLst>
              <a:ext uri="{FF2B5EF4-FFF2-40B4-BE49-F238E27FC236}">
                <a16:creationId xmlns:a16="http://schemas.microsoft.com/office/drawing/2014/main" id="{0395F962-E55D-9046-9095-E2061D8C8051}"/>
              </a:ext>
            </a:extLst>
          </p:cNvPr>
          <p:cNvSpPr>
            <a:spLocks noGrp="1"/>
          </p:cNvSpPr>
          <p:nvPr>
            <p:ph type="ftr" sz="quarter" idx="11"/>
          </p:nvPr>
        </p:nvSpPr>
        <p:spPr/>
        <p:txBody>
          <a:bodyPr/>
          <a:lstStyle/>
          <a:p>
            <a:r>
              <a:rPr lang="fi-FI"/>
              <a:t>SF-Caravan ry</a:t>
            </a:r>
            <a:endParaRPr lang="fi-FI" dirty="0"/>
          </a:p>
        </p:txBody>
      </p:sp>
      <p:sp>
        <p:nvSpPr>
          <p:cNvPr id="5" name="Dian numeron paikkamerkki 4">
            <a:extLst>
              <a:ext uri="{FF2B5EF4-FFF2-40B4-BE49-F238E27FC236}">
                <a16:creationId xmlns:a16="http://schemas.microsoft.com/office/drawing/2014/main" id="{7CAD082E-2827-1D42-A99C-860457364D4D}"/>
              </a:ext>
            </a:extLst>
          </p:cNvPr>
          <p:cNvSpPr>
            <a:spLocks noGrp="1"/>
          </p:cNvSpPr>
          <p:nvPr>
            <p:ph type="sldNum" sz="quarter" idx="12"/>
          </p:nvPr>
        </p:nvSpPr>
        <p:spPr/>
        <p:txBody>
          <a:bodyPr/>
          <a:lstStyle/>
          <a:p>
            <a:fld id="{CDF21A3D-841A-2742-A6F6-FFD6040BF4D5}" type="slidenum">
              <a:rPr lang="fi-FI" smtClean="0"/>
              <a:t>‹#›</a:t>
            </a:fld>
            <a:endParaRPr lang="fi-FI"/>
          </a:p>
        </p:txBody>
      </p:sp>
      <p:sp>
        <p:nvSpPr>
          <p:cNvPr id="9" name="Kuvan paikkamerkki 8">
            <a:extLst>
              <a:ext uri="{FF2B5EF4-FFF2-40B4-BE49-F238E27FC236}">
                <a16:creationId xmlns:a16="http://schemas.microsoft.com/office/drawing/2014/main" id="{0ED3147C-3491-9042-92C7-EAC36A9163D0}"/>
              </a:ext>
            </a:extLst>
          </p:cNvPr>
          <p:cNvSpPr>
            <a:spLocks noGrp="1"/>
          </p:cNvSpPr>
          <p:nvPr>
            <p:ph type="pic" sz="quarter" idx="14"/>
          </p:nvPr>
        </p:nvSpPr>
        <p:spPr>
          <a:xfrm>
            <a:off x="7921625" y="1292225"/>
            <a:ext cx="4270375" cy="5241052"/>
          </a:xfrm>
        </p:spPr>
        <p:txBody>
          <a:bodyPr/>
          <a:lstStyle/>
          <a:p>
            <a:endParaRPr lang="fi-FI"/>
          </a:p>
        </p:txBody>
      </p:sp>
      <p:sp>
        <p:nvSpPr>
          <p:cNvPr id="13" name="Tekstin paikkamerkki 7">
            <a:extLst>
              <a:ext uri="{FF2B5EF4-FFF2-40B4-BE49-F238E27FC236}">
                <a16:creationId xmlns:a16="http://schemas.microsoft.com/office/drawing/2014/main" id="{EB30A93A-DC82-B048-9A78-F53E9E05CD16}"/>
              </a:ext>
            </a:extLst>
          </p:cNvPr>
          <p:cNvSpPr>
            <a:spLocks noGrp="1"/>
          </p:cNvSpPr>
          <p:nvPr>
            <p:ph type="body" sz="quarter" idx="13"/>
          </p:nvPr>
        </p:nvSpPr>
        <p:spPr>
          <a:xfrm>
            <a:off x="761198" y="1622425"/>
            <a:ext cx="6300002" cy="4062413"/>
          </a:xfrm>
        </p:spPr>
        <p:txBody>
          <a:bodyPr/>
          <a:lstStyle>
            <a:lvl1pPr marL="0" indent="0">
              <a:buNone/>
              <a:defRPr/>
            </a:lvl1pPr>
          </a:lstStyle>
          <a:p>
            <a:r>
              <a:rPr lang="fi-FI" dirty="0"/>
              <a:t>Muokkaa tekstin perustyylejä
toinen taso
kolmas taso
neljäs taso
viides taso</a:t>
            </a:r>
          </a:p>
        </p:txBody>
      </p:sp>
      <p:cxnSp>
        <p:nvCxnSpPr>
          <p:cNvPr id="14" name="Suora yhdysviiva 13">
            <a:extLst>
              <a:ext uri="{FF2B5EF4-FFF2-40B4-BE49-F238E27FC236}">
                <a16:creationId xmlns:a16="http://schemas.microsoft.com/office/drawing/2014/main" id="{F4A0169D-E656-6847-A2F3-C4ADD17DD3F0}"/>
              </a:ext>
            </a:extLst>
          </p:cNvPr>
          <p:cNvCxnSpPr>
            <a:cxnSpLocks/>
          </p:cNvCxnSpPr>
          <p:nvPr userDrawn="1"/>
        </p:nvCxnSpPr>
        <p:spPr>
          <a:xfrm>
            <a:off x="0" y="1292225"/>
            <a:ext cx="1238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Kuva 14">
            <a:extLst>
              <a:ext uri="{FF2B5EF4-FFF2-40B4-BE49-F238E27FC236}">
                <a16:creationId xmlns:a16="http://schemas.microsoft.com/office/drawing/2014/main" id="{E322FDCA-DF80-584D-AA58-96EFAC8B4443}"/>
              </a:ext>
            </a:extLst>
          </p:cNvPr>
          <p:cNvPicPr>
            <a:picLocks noChangeAspect="1"/>
          </p:cNvPicPr>
          <p:nvPr userDrawn="1"/>
        </p:nvPicPr>
        <p:blipFill>
          <a:blip r:embed="rId2"/>
          <a:stretch>
            <a:fillRect/>
          </a:stretch>
        </p:blipFill>
        <p:spPr>
          <a:xfrm>
            <a:off x="10076468" y="344342"/>
            <a:ext cx="1762608" cy="643288"/>
          </a:xfrm>
          <a:prstGeom prst="rect">
            <a:avLst/>
          </a:prstGeom>
        </p:spPr>
      </p:pic>
    </p:spTree>
    <p:extLst>
      <p:ext uri="{BB962C8B-B14F-4D97-AF65-F5344CB8AC3E}">
        <p14:creationId xmlns:p14="http://schemas.microsoft.com/office/powerpoint/2010/main" val="311061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sältö_dia_2_kuv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733907-6372-EB4C-A0AC-3B6B5D9F41C3}"/>
              </a:ext>
            </a:extLst>
          </p:cNvPr>
          <p:cNvSpPr>
            <a:spLocks noGrp="1"/>
          </p:cNvSpPr>
          <p:nvPr>
            <p:ph type="title" hasCustomPrompt="1"/>
          </p:nvPr>
        </p:nvSpPr>
        <p:spPr>
          <a:xfrm>
            <a:off x="761466" y="365125"/>
            <a:ext cx="8854172" cy="643288"/>
          </a:xfrm>
        </p:spPr>
        <p:txBody>
          <a:bodyPr>
            <a:normAutofit/>
          </a:bodyPr>
          <a:lstStyle>
            <a:lvl1pPr>
              <a:defRPr sz="3000"/>
            </a:lvl1pPr>
          </a:lstStyle>
          <a:p>
            <a:r>
              <a:rPr lang="fi-FI" dirty="0"/>
              <a:t>Muokkaa </a:t>
            </a:r>
            <a:r>
              <a:rPr lang="fi-FI" dirty="0" err="1"/>
              <a:t>ots</a:t>
            </a:r>
            <a:r>
              <a:rPr lang="fi-FI" dirty="0"/>
              <a:t>. </a:t>
            </a:r>
            <a:r>
              <a:rPr lang="fi-FI" dirty="0" err="1"/>
              <a:t>perustyyl</a:t>
            </a:r>
            <a:r>
              <a:rPr lang="fi-FI" dirty="0"/>
              <a:t>. </a:t>
            </a:r>
            <a:r>
              <a:rPr lang="fi-FI" dirty="0" err="1"/>
              <a:t>napsautt.t</a:t>
            </a:r>
            <a:endParaRPr lang="fi-FI" dirty="0"/>
          </a:p>
        </p:txBody>
      </p:sp>
      <p:sp>
        <p:nvSpPr>
          <p:cNvPr id="3" name="Päivämäärän paikkamerkki 2">
            <a:extLst>
              <a:ext uri="{FF2B5EF4-FFF2-40B4-BE49-F238E27FC236}">
                <a16:creationId xmlns:a16="http://schemas.microsoft.com/office/drawing/2014/main" id="{5ED4280B-6819-E643-966B-1A8FCD333D03}"/>
              </a:ext>
            </a:extLst>
          </p:cNvPr>
          <p:cNvSpPr>
            <a:spLocks noGrp="1"/>
          </p:cNvSpPr>
          <p:nvPr>
            <p:ph type="dt" sz="half" idx="10"/>
          </p:nvPr>
        </p:nvSpPr>
        <p:spPr/>
        <p:txBody>
          <a:bodyPr/>
          <a:lstStyle/>
          <a:p>
            <a:fld id="{3A34DDA1-2011-48D3-8DB8-93544812AC03}" type="datetime1">
              <a:rPr lang="fi-FI" smtClean="0"/>
              <a:t>11.1.2019</a:t>
            </a:fld>
            <a:r>
              <a:rPr lang="fi-FI"/>
              <a:t>1</a:t>
            </a:r>
            <a:endParaRPr lang="fi-FI" dirty="0"/>
          </a:p>
        </p:txBody>
      </p:sp>
      <p:sp>
        <p:nvSpPr>
          <p:cNvPr id="4" name="Alatunnisteen paikkamerkki 3">
            <a:extLst>
              <a:ext uri="{FF2B5EF4-FFF2-40B4-BE49-F238E27FC236}">
                <a16:creationId xmlns:a16="http://schemas.microsoft.com/office/drawing/2014/main" id="{0395F962-E55D-9046-9095-E2061D8C8051}"/>
              </a:ext>
            </a:extLst>
          </p:cNvPr>
          <p:cNvSpPr>
            <a:spLocks noGrp="1"/>
          </p:cNvSpPr>
          <p:nvPr>
            <p:ph type="ftr" sz="quarter" idx="11"/>
          </p:nvPr>
        </p:nvSpPr>
        <p:spPr/>
        <p:txBody>
          <a:bodyPr/>
          <a:lstStyle/>
          <a:p>
            <a:r>
              <a:rPr lang="fi-FI"/>
              <a:t>SF-Caravan ry</a:t>
            </a:r>
            <a:endParaRPr lang="fi-FI" dirty="0"/>
          </a:p>
        </p:txBody>
      </p:sp>
      <p:sp>
        <p:nvSpPr>
          <p:cNvPr id="5" name="Dian numeron paikkamerkki 4">
            <a:extLst>
              <a:ext uri="{FF2B5EF4-FFF2-40B4-BE49-F238E27FC236}">
                <a16:creationId xmlns:a16="http://schemas.microsoft.com/office/drawing/2014/main" id="{7CAD082E-2827-1D42-A99C-860457364D4D}"/>
              </a:ext>
            </a:extLst>
          </p:cNvPr>
          <p:cNvSpPr>
            <a:spLocks noGrp="1"/>
          </p:cNvSpPr>
          <p:nvPr>
            <p:ph type="sldNum" sz="quarter" idx="12"/>
          </p:nvPr>
        </p:nvSpPr>
        <p:spPr/>
        <p:txBody>
          <a:bodyPr/>
          <a:lstStyle/>
          <a:p>
            <a:fld id="{CDF21A3D-841A-2742-A6F6-FFD6040BF4D5}" type="slidenum">
              <a:rPr lang="fi-FI" smtClean="0"/>
              <a:t>‹#›</a:t>
            </a:fld>
            <a:endParaRPr lang="fi-FI"/>
          </a:p>
        </p:txBody>
      </p:sp>
      <p:cxnSp>
        <p:nvCxnSpPr>
          <p:cNvPr id="10" name="Suora yhdysviiva 9">
            <a:extLst>
              <a:ext uri="{FF2B5EF4-FFF2-40B4-BE49-F238E27FC236}">
                <a16:creationId xmlns:a16="http://schemas.microsoft.com/office/drawing/2014/main" id="{B949FCB1-544B-5749-9C7D-0FE7207809DF}"/>
              </a:ext>
            </a:extLst>
          </p:cNvPr>
          <p:cNvCxnSpPr>
            <a:cxnSpLocks/>
          </p:cNvCxnSpPr>
          <p:nvPr userDrawn="1"/>
        </p:nvCxnSpPr>
        <p:spPr>
          <a:xfrm>
            <a:off x="0" y="1292225"/>
            <a:ext cx="1238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Kuvan paikkamerkki 8">
            <a:extLst>
              <a:ext uri="{FF2B5EF4-FFF2-40B4-BE49-F238E27FC236}">
                <a16:creationId xmlns:a16="http://schemas.microsoft.com/office/drawing/2014/main" id="{0ED3147C-3491-9042-92C7-EAC36A9163D0}"/>
              </a:ext>
            </a:extLst>
          </p:cNvPr>
          <p:cNvSpPr>
            <a:spLocks noGrp="1"/>
          </p:cNvSpPr>
          <p:nvPr>
            <p:ph type="pic" sz="quarter" idx="14"/>
          </p:nvPr>
        </p:nvSpPr>
        <p:spPr>
          <a:xfrm>
            <a:off x="7921625" y="1292225"/>
            <a:ext cx="4270375" cy="2543175"/>
          </a:xfrm>
        </p:spPr>
        <p:txBody>
          <a:bodyPr/>
          <a:lstStyle/>
          <a:p>
            <a:endParaRPr lang="fi-FI"/>
          </a:p>
        </p:txBody>
      </p:sp>
      <p:sp>
        <p:nvSpPr>
          <p:cNvPr id="11" name="Kuvan paikkamerkki 8">
            <a:extLst>
              <a:ext uri="{FF2B5EF4-FFF2-40B4-BE49-F238E27FC236}">
                <a16:creationId xmlns:a16="http://schemas.microsoft.com/office/drawing/2014/main" id="{A5476082-B22B-ED42-A2F1-47300CC8555C}"/>
              </a:ext>
            </a:extLst>
          </p:cNvPr>
          <p:cNvSpPr>
            <a:spLocks noGrp="1"/>
          </p:cNvSpPr>
          <p:nvPr>
            <p:ph type="pic" sz="quarter" idx="15"/>
          </p:nvPr>
        </p:nvSpPr>
        <p:spPr>
          <a:xfrm>
            <a:off x="7921625" y="3990102"/>
            <a:ext cx="4270375" cy="2543175"/>
          </a:xfrm>
        </p:spPr>
        <p:txBody>
          <a:bodyPr/>
          <a:lstStyle/>
          <a:p>
            <a:endParaRPr lang="fi-FI"/>
          </a:p>
        </p:txBody>
      </p:sp>
      <p:sp>
        <p:nvSpPr>
          <p:cNvPr id="12" name="Tekstin paikkamerkki 7">
            <a:extLst>
              <a:ext uri="{FF2B5EF4-FFF2-40B4-BE49-F238E27FC236}">
                <a16:creationId xmlns:a16="http://schemas.microsoft.com/office/drawing/2014/main" id="{03FA275C-837D-5B4C-9FE4-CCF0DFF1CF87}"/>
              </a:ext>
            </a:extLst>
          </p:cNvPr>
          <p:cNvSpPr>
            <a:spLocks noGrp="1"/>
          </p:cNvSpPr>
          <p:nvPr>
            <p:ph type="body" sz="quarter" idx="13"/>
          </p:nvPr>
        </p:nvSpPr>
        <p:spPr>
          <a:xfrm>
            <a:off x="761199" y="1622425"/>
            <a:ext cx="6300002" cy="4062413"/>
          </a:xfrm>
        </p:spPr>
        <p:txBody>
          <a:bodyPr/>
          <a:lstStyle>
            <a:lvl1pPr marL="0" indent="0">
              <a:buNone/>
              <a:defRPr/>
            </a:lvl1pPr>
          </a:lstStyle>
          <a:p>
            <a:r>
              <a:rPr lang="fi-FI" dirty="0"/>
              <a:t>Muokkaa tekstin perustyylejä
toinen taso
kolmas taso
neljäs taso
viides taso</a:t>
            </a:r>
          </a:p>
        </p:txBody>
      </p:sp>
      <p:pic>
        <p:nvPicPr>
          <p:cNvPr id="14" name="Kuva 13">
            <a:extLst>
              <a:ext uri="{FF2B5EF4-FFF2-40B4-BE49-F238E27FC236}">
                <a16:creationId xmlns:a16="http://schemas.microsoft.com/office/drawing/2014/main" id="{9AC2F484-6E1A-604D-861B-6748E0185B5D}"/>
              </a:ext>
            </a:extLst>
          </p:cNvPr>
          <p:cNvPicPr>
            <a:picLocks noChangeAspect="1"/>
          </p:cNvPicPr>
          <p:nvPr userDrawn="1"/>
        </p:nvPicPr>
        <p:blipFill>
          <a:blip r:embed="rId2"/>
          <a:stretch>
            <a:fillRect/>
          </a:stretch>
        </p:blipFill>
        <p:spPr>
          <a:xfrm>
            <a:off x="10076468" y="344342"/>
            <a:ext cx="1762608" cy="643288"/>
          </a:xfrm>
          <a:prstGeom prst="rect">
            <a:avLst/>
          </a:prstGeom>
        </p:spPr>
      </p:pic>
    </p:spTree>
    <p:extLst>
      <p:ext uri="{BB962C8B-B14F-4D97-AF65-F5344CB8AC3E}">
        <p14:creationId xmlns:p14="http://schemas.microsoft.com/office/powerpoint/2010/main" val="39433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sältö_dia_2_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5ED4280B-6819-E643-966B-1A8FCD333D03}"/>
              </a:ext>
            </a:extLst>
          </p:cNvPr>
          <p:cNvSpPr>
            <a:spLocks noGrp="1"/>
          </p:cNvSpPr>
          <p:nvPr>
            <p:ph type="dt" sz="half" idx="10"/>
          </p:nvPr>
        </p:nvSpPr>
        <p:spPr/>
        <p:txBody>
          <a:bodyPr/>
          <a:lstStyle/>
          <a:p>
            <a:fld id="{230C8A64-B935-4B45-B345-1E31ED7FA78E}" type="datetime1">
              <a:rPr lang="fi-FI" smtClean="0"/>
              <a:t>11.1.2019</a:t>
            </a:fld>
            <a:r>
              <a:rPr lang="fi-FI"/>
              <a:t>1</a:t>
            </a:r>
            <a:endParaRPr lang="fi-FI" dirty="0"/>
          </a:p>
        </p:txBody>
      </p:sp>
      <p:sp>
        <p:nvSpPr>
          <p:cNvPr id="4" name="Alatunnisteen paikkamerkki 3">
            <a:extLst>
              <a:ext uri="{FF2B5EF4-FFF2-40B4-BE49-F238E27FC236}">
                <a16:creationId xmlns:a16="http://schemas.microsoft.com/office/drawing/2014/main" id="{0395F962-E55D-9046-9095-E2061D8C8051}"/>
              </a:ext>
            </a:extLst>
          </p:cNvPr>
          <p:cNvSpPr>
            <a:spLocks noGrp="1"/>
          </p:cNvSpPr>
          <p:nvPr>
            <p:ph type="ftr" sz="quarter" idx="11"/>
          </p:nvPr>
        </p:nvSpPr>
        <p:spPr/>
        <p:txBody>
          <a:bodyPr/>
          <a:lstStyle/>
          <a:p>
            <a:r>
              <a:rPr lang="fi-FI"/>
              <a:t>SF-Caravan ry</a:t>
            </a:r>
            <a:endParaRPr lang="fi-FI" dirty="0"/>
          </a:p>
        </p:txBody>
      </p:sp>
      <p:sp>
        <p:nvSpPr>
          <p:cNvPr id="5" name="Dian numeron paikkamerkki 4">
            <a:extLst>
              <a:ext uri="{FF2B5EF4-FFF2-40B4-BE49-F238E27FC236}">
                <a16:creationId xmlns:a16="http://schemas.microsoft.com/office/drawing/2014/main" id="{7CAD082E-2827-1D42-A99C-860457364D4D}"/>
              </a:ext>
            </a:extLst>
          </p:cNvPr>
          <p:cNvSpPr>
            <a:spLocks noGrp="1"/>
          </p:cNvSpPr>
          <p:nvPr>
            <p:ph type="sldNum" sz="quarter" idx="12"/>
          </p:nvPr>
        </p:nvSpPr>
        <p:spPr/>
        <p:txBody>
          <a:bodyPr/>
          <a:lstStyle/>
          <a:p>
            <a:fld id="{CDF21A3D-841A-2742-A6F6-FFD6040BF4D5}" type="slidenum">
              <a:rPr lang="fi-FI" smtClean="0"/>
              <a:t>‹#›</a:t>
            </a:fld>
            <a:endParaRPr lang="fi-FI"/>
          </a:p>
        </p:txBody>
      </p:sp>
      <p:sp>
        <p:nvSpPr>
          <p:cNvPr id="11" name="Tekstin paikkamerkki 10">
            <a:extLst>
              <a:ext uri="{FF2B5EF4-FFF2-40B4-BE49-F238E27FC236}">
                <a16:creationId xmlns:a16="http://schemas.microsoft.com/office/drawing/2014/main" id="{BC9C08F9-7530-574D-B6AE-D9F7B151E0AA}"/>
              </a:ext>
            </a:extLst>
          </p:cNvPr>
          <p:cNvSpPr>
            <a:spLocks noGrp="1"/>
          </p:cNvSpPr>
          <p:nvPr>
            <p:ph type="body" sz="quarter" idx="15" hasCustomPrompt="1"/>
          </p:nvPr>
        </p:nvSpPr>
        <p:spPr>
          <a:xfrm>
            <a:off x="761198" y="396297"/>
            <a:ext cx="6173002" cy="536576"/>
          </a:xfrm>
        </p:spPr>
        <p:txBody>
          <a:bodyPr anchor="ctr">
            <a:noAutofit/>
          </a:bodyPr>
          <a:lstStyle>
            <a:lvl1pPr marL="0" indent="0">
              <a:buNone/>
              <a:defRPr sz="1600"/>
            </a:lvl1pPr>
          </a:lstStyle>
          <a:p>
            <a:r>
              <a:rPr lang="fi-FI" dirty="0"/>
              <a:t>Kuvateksti
toinen taso
kolmas taso
neljäs taso
viides taso</a:t>
            </a:r>
          </a:p>
        </p:txBody>
      </p:sp>
      <p:sp>
        <p:nvSpPr>
          <p:cNvPr id="12" name="Kuvan paikkamerkki 8">
            <a:extLst>
              <a:ext uri="{FF2B5EF4-FFF2-40B4-BE49-F238E27FC236}">
                <a16:creationId xmlns:a16="http://schemas.microsoft.com/office/drawing/2014/main" id="{053E4F80-AEA0-9F43-B82B-53AB967972DD}"/>
              </a:ext>
            </a:extLst>
          </p:cNvPr>
          <p:cNvSpPr>
            <a:spLocks noGrp="1"/>
          </p:cNvSpPr>
          <p:nvPr>
            <p:ph type="pic" sz="quarter" idx="16"/>
          </p:nvPr>
        </p:nvSpPr>
        <p:spPr>
          <a:xfrm>
            <a:off x="0" y="1292225"/>
            <a:ext cx="12191999" cy="5219412"/>
          </a:xfrm>
        </p:spPr>
        <p:txBody>
          <a:bodyPr/>
          <a:lstStyle/>
          <a:p>
            <a:endParaRPr lang="fi-FI" dirty="0"/>
          </a:p>
        </p:txBody>
      </p:sp>
      <p:pic>
        <p:nvPicPr>
          <p:cNvPr id="14" name="Kuva 13">
            <a:extLst>
              <a:ext uri="{FF2B5EF4-FFF2-40B4-BE49-F238E27FC236}">
                <a16:creationId xmlns:a16="http://schemas.microsoft.com/office/drawing/2014/main" id="{3580923C-58CD-D047-A949-885D631530D7}"/>
              </a:ext>
            </a:extLst>
          </p:cNvPr>
          <p:cNvPicPr>
            <a:picLocks noChangeAspect="1"/>
          </p:cNvPicPr>
          <p:nvPr userDrawn="1"/>
        </p:nvPicPr>
        <p:blipFill>
          <a:blip r:embed="rId3"/>
          <a:stretch>
            <a:fillRect/>
          </a:stretch>
        </p:blipFill>
        <p:spPr>
          <a:xfrm>
            <a:off x="10076468" y="344342"/>
            <a:ext cx="1762608" cy="643288"/>
          </a:xfrm>
          <a:prstGeom prst="rect">
            <a:avLst/>
          </a:prstGeom>
        </p:spPr>
      </p:pic>
    </p:spTree>
    <p:extLst>
      <p:ext uri="{BB962C8B-B14F-4D97-AF65-F5344CB8AC3E}">
        <p14:creationId xmlns:p14="http://schemas.microsoft.com/office/powerpoint/2010/main" val="30082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E1C461-C16C-814E-904E-F39C87C98646}"/>
              </a:ext>
            </a:extLst>
          </p:cNvPr>
          <p:cNvSpPr>
            <a:spLocks noGrp="1"/>
          </p:cNvSpPr>
          <p:nvPr>
            <p:ph type="ctrTitle" hasCustomPrompt="1"/>
          </p:nvPr>
        </p:nvSpPr>
        <p:spPr>
          <a:xfrm>
            <a:off x="3951204" y="2142144"/>
            <a:ext cx="4280034" cy="1117564"/>
          </a:xfrm>
        </p:spPr>
        <p:txBody>
          <a:bodyPr anchor="b">
            <a:normAutofit/>
          </a:bodyPr>
          <a:lstStyle>
            <a:lvl1pPr algn="ctr">
              <a:defRPr sz="3000" b="1">
                <a:solidFill>
                  <a:schemeClr val="bg1"/>
                </a:solidFill>
              </a:defRPr>
            </a:lvl1pPr>
          </a:lstStyle>
          <a:p>
            <a:r>
              <a:rPr lang="fi-FI" dirty="0"/>
              <a:t>Kiitos.</a:t>
            </a:r>
          </a:p>
        </p:txBody>
      </p:sp>
      <p:sp>
        <p:nvSpPr>
          <p:cNvPr id="9" name="Tekstin paikkamerkki 8">
            <a:extLst>
              <a:ext uri="{FF2B5EF4-FFF2-40B4-BE49-F238E27FC236}">
                <a16:creationId xmlns:a16="http://schemas.microsoft.com/office/drawing/2014/main" id="{7A2F807B-66FE-FA4B-8C6D-B2F15FFA5DB3}"/>
              </a:ext>
            </a:extLst>
          </p:cNvPr>
          <p:cNvSpPr>
            <a:spLocks noGrp="1"/>
          </p:cNvSpPr>
          <p:nvPr>
            <p:ph type="body" sz="quarter" idx="13" hasCustomPrompt="1"/>
          </p:nvPr>
        </p:nvSpPr>
        <p:spPr>
          <a:xfrm>
            <a:off x="3951271" y="3654930"/>
            <a:ext cx="4279900" cy="1299210"/>
          </a:xfrm>
        </p:spPr>
        <p:txBody>
          <a:bodyPr>
            <a:noAutofit/>
          </a:bodyPr>
          <a:lstStyle>
            <a:lvl1pPr marL="36000" indent="0" algn="ctr">
              <a:spcBef>
                <a:spcPts val="200"/>
              </a:spcBef>
              <a:buNone/>
              <a:defRPr sz="1200">
                <a:solidFill>
                  <a:schemeClr val="bg1"/>
                </a:solidFill>
              </a:defRPr>
            </a:lvl1pPr>
          </a:lstStyle>
          <a:p>
            <a:r>
              <a:rPr lang="fi-FI" dirty="0" err="1"/>
              <a:t>Viipurintie</a:t>
            </a:r>
            <a:r>
              <a:rPr lang="fi-FI" dirty="0"/>
              <a:t> 58</a:t>
            </a:r>
          </a:p>
          <a:p>
            <a:r>
              <a:rPr lang="fi-FI" dirty="0"/>
              <a:t>13210 Hämeenlinna</a:t>
            </a:r>
          </a:p>
          <a:p>
            <a:r>
              <a:rPr lang="fi-FI" dirty="0"/>
              <a:t>puh. 03 615 311</a:t>
            </a:r>
          </a:p>
          <a:p>
            <a:r>
              <a:rPr lang="fi-FI" dirty="0" err="1"/>
              <a:t>Sf-caravan@karavaanarit.fi</a:t>
            </a:r>
            <a:endParaRPr lang="fi-FI" dirty="0"/>
          </a:p>
        </p:txBody>
      </p:sp>
      <p:sp>
        <p:nvSpPr>
          <p:cNvPr id="12" name="Tekstin paikkamerkki 11">
            <a:extLst>
              <a:ext uri="{FF2B5EF4-FFF2-40B4-BE49-F238E27FC236}">
                <a16:creationId xmlns:a16="http://schemas.microsoft.com/office/drawing/2014/main" id="{475538F1-5D99-E946-9650-71BEAFF91F01}"/>
              </a:ext>
            </a:extLst>
          </p:cNvPr>
          <p:cNvSpPr>
            <a:spLocks noGrp="1"/>
          </p:cNvSpPr>
          <p:nvPr>
            <p:ph type="body" sz="quarter" idx="14" hasCustomPrompt="1"/>
          </p:nvPr>
        </p:nvSpPr>
        <p:spPr>
          <a:xfrm>
            <a:off x="5254609" y="3377683"/>
            <a:ext cx="1673225" cy="288925"/>
          </a:xfrm>
        </p:spPr>
        <p:txBody>
          <a:bodyPr>
            <a:normAutofit/>
          </a:bodyPr>
          <a:lstStyle>
            <a:lvl1pPr marL="0" indent="0" algn="ctr">
              <a:buNone/>
              <a:defRPr sz="1200" b="1">
                <a:solidFill>
                  <a:schemeClr val="bg1"/>
                </a:solidFill>
              </a:defRPr>
            </a:lvl1pPr>
          </a:lstStyle>
          <a:p>
            <a:r>
              <a:rPr lang="fi-FI" dirty="0"/>
              <a:t>SF-</a:t>
            </a:r>
            <a:r>
              <a:rPr lang="fi-FI" dirty="0" err="1"/>
              <a:t>Caravan</a:t>
            </a:r>
            <a:r>
              <a:rPr lang="fi-FI" dirty="0"/>
              <a:t> ry</a:t>
            </a:r>
          </a:p>
        </p:txBody>
      </p:sp>
      <p:pic>
        <p:nvPicPr>
          <p:cNvPr id="13" name="Kuva 12">
            <a:extLst>
              <a:ext uri="{FF2B5EF4-FFF2-40B4-BE49-F238E27FC236}">
                <a16:creationId xmlns:a16="http://schemas.microsoft.com/office/drawing/2014/main" id="{F162D3F7-481E-6446-8F84-F71ACF215E71}"/>
              </a:ext>
            </a:extLst>
          </p:cNvPr>
          <p:cNvPicPr>
            <a:picLocks noChangeAspect="1"/>
          </p:cNvPicPr>
          <p:nvPr userDrawn="1"/>
        </p:nvPicPr>
        <p:blipFill>
          <a:blip r:embed="rId3"/>
          <a:stretch>
            <a:fillRect/>
          </a:stretch>
        </p:blipFill>
        <p:spPr>
          <a:xfrm>
            <a:off x="10076468" y="344342"/>
            <a:ext cx="1762608" cy="643287"/>
          </a:xfrm>
          <a:prstGeom prst="rect">
            <a:avLst/>
          </a:prstGeom>
        </p:spPr>
      </p:pic>
      <p:cxnSp>
        <p:nvCxnSpPr>
          <p:cNvPr id="15" name="Suora yhdysviiva 14">
            <a:extLst>
              <a:ext uri="{FF2B5EF4-FFF2-40B4-BE49-F238E27FC236}">
                <a16:creationId xmlns:a16="http://schemas.microsoft.com/office/drawing/2014/main" id="{68882658-F3D7-1D4A-BFA6-B8C8DF599AD7}"/>
              </a:ext>
            </a:extLst>
          </p:cNvPr>
          <p:cNvCxnSpPr>
            <a:cxnSpLocks/>
          </p:cNvCxnSpPr>
          <p:nvPr userDrawn="1"/>
        </p:nvCxnSpPr>
        <p:spPr>
          <a:xfrm>
            <a:off x="5214264" y="3284242"/>
            <a:ext cx="17539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87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2533A22-5C0A-DD46-83C8-EC521B8F2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010928F-42BC-D645-AD22-BE8CA1CCCD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57D38639-9B7A-B842-A1C3-6A59AADFEDAA}"/>
              </a:ext>
            </a:extLst>
          </p:cNvPr>
          <p:cNvSpPr>
            <a:spLocks noGrp="1"/>
          </p:cNvSpPr>
          <p:nvPr>
            <p:ph type="dt" sz="half" idx="2"/>
          </p:nvPr>
        </p:nvSpPr>
        <p:spPr>
          <a:xfrm>
            <a:off x="761198" y="6533279"/>
            <a:ext cx="903973" cy="365125"/>
          </a:xfrm>
          <a:prstGeom prst="rect">
            <a:avLst/>
          </a:prstGeom>
        </p:spPr>
        <p:txBody>
          <a:bodyPr vert="horz" lIns="91440" tIns="45720" rIns="91440" bIns="45720" rtlCol="0" anchor="ctr"/>
          <a:lstStyle>
            <a:lvl1pPr algn="l">
              <a:defRPr sz="1200">
                <a:solidFill>
                  <a:srgbClr val="004388"/>
                </a:solidFill>
              </a:defRPr>
            </a:lvl1pPr>
          </a:lstStyle>
          <a:p>
            <a:fld id="{187C7BBB-4B5C-4354-9EA9-C65A8B3AA4B0}" type="datetime1">
              <a:rPr lang="fi-FI" smtClean="0"/>
              <a:t>11.1.2019</a:t>
            </a:fld>
            <a:r>
              <a:rPr lang="fi-FI"/>
              <a:t>1</a:t>
            </a:r>
            <a:endParaRPr lang="fi-FI" dirty="0"/>
          </a:p>
        </p:txBody>
      </p:sp>
      <p:sp>
        <p:nvSpPr>
          <p:cNvPr id="5" name="Alatunnisteen paikkamerkki 4">
            <a:extLst>
              <a:ext uri="{FF2B5EF4-FFF2-40B4-BE49-F238E27FC236}">
                <a16:creationId xmlns:a16="http://schemas.microsoft.com/office/drawing/2014/main" id="{4D5003A9-E002-2843-8F1F-8394DCF13DF9}"/>
              </a:ext>
            </a:extLst>
          </p:cNvPr>
          <p:cNvSpPr>
            <a:spLocks noGrp="1"/>
          </p:cNvSpPr>
          <p:nvPr>
            <p:ph type="ftr" sz="quarter" idx="3"/>
          </p:nvPr>
        </p:nvSpPr>
        <p:spPr>
          <a:xfrm>
            <a:off x="7821330" y="6533279"/>
            <a:ext cx="3532470" cy="365125"/>
          </a:xfrm>
          <a:prstGeom prst="rect">
            <a:avLst/>
          </a:prstGeom>
        </p:spPr>
        <p:txBody>
          <a:bodyPr vert="horz" lIns="91440" tIns="45720" rIns="91440" bIns="45720" rtlCol="0" anchor="ctr"/>
          <a:lstStyle>
            <a:lvl1pPr algn="r">
              <a:defRPr sz="1200">
                <a:solidFill>
                  <a:srgbClr val="004388"/>
                </a:solidFill>
              </a:defRPr>
            </a:lvl1pPr>
          </a:lstStyle>
          <a:p>
            <a:r>
              <a:rPr lang="fi-FI"/>
              <a:t>SF-Caravan ry</a:t>
            </a:r>
            <a:endParaRPr lang="fi-FI" dirty="0"/>
          </a:p>
        </p:txBody>
      </p:sp>
      <p:sp>
        <p:nvSpPr>
          <p:cNvPr id="6" name="Dian numeron paikkamerkki 5">
            <a:extLst>
              <a:ext uri="{FF2B5EF4-FFF2-40B4-BE49-F238E27FC236}">
                <a16:creationId xmlns:a16="http://schemas.microsoft.com/office/drawing/2014/main" id="{DC1D018F-1127-E641-92E3-596F64024E00}"/>
              </a:ext>
            </a:extLst>
          </p:cNvPr>
          <p:cNvSpPr>
            <a:spLocks noGrp="1"/>
          </p:cNvSpPr>
          <p:nvPr>
            <p:ph type="sldNum" sz="quarter" idx="4"/>
          </p:nvPr>
        </p:nvSpPr>
        <p:spPr>
          <a:xfrm>
            <a:off x="11353800" y="6533278"/>
            <a:ext cx="543026" cy="365125"/>
          </a:xfrm>
          <a:prstGeom prst="rect">
            <a:avLst/>
          </a:prstGeom>
        </p:spPr>
        <p:txBody>
          <a:bodyPr vert="horz" lIns="91440" tIns="45720" rIns="91440" bIns="45720" rtlCol="0" anchor="ctr"/>
          <a:lstStyle>
            <a:lvl1pPr algn="r">
              <a:defRPr sz="1200">
                <a:solidFill>
                  <a:srgbClr val="004388"/>
                </a:solidFill>
              </a:defRPr>
            </a:lvl1pPr>
          </a:lstStyle>
          <a:p>
            <a:fld id="{CDF21A3D-841A-2742-A6F6-FFD6040BF4D5}" type="slidenum">
              <a:rPr lang="fi-FI" smtClean="0"/>
              <a:pPr/>
              <a:t>‹#›</a:t>
            </a:fld>
            <a:endParaRPr lang="fi-FI" dirty="0"/>
          </a:p>
        </p:txBody>
      </p:sp>
    </p:spTree>
    <p:extLst>
      <p:ext uri="{BB962C8B-B14F-4D97-AF65-F5344CB8AC3E}">
        <p14:creationId xmlns:p14="http://schemas.microsoft.com/office/powerpoint/2010/main" val="228736530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0" r:id="rId7"/>
  </p:sldLayoutIdLst>
  <p:hf hdr="0"/>
  <p:txStyles>
    <p:titleStyle>
      <a:lvl1pPr algn="l" defTabSz="914400" rtl="0" eaLnBrk="1" latinLnBrk="0" hangingPunct="1">
        <a:lnSpc>
          <a:spcPct val="90000"/>
        </a:lnSpc>
        <a:spcBef>
          <a:spcPct val="0"/>
        </a:spcBef>
        <a:buNone/>
        <a:defRPr sz="4400" kern="1200">
          <a:solidFill>
            <a:srgbClr val="00438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80E4067-3CEB-F240-AAD1-FED0F5F89499}"/>
              </a:ext>
            </a:extLst>
          </p:cNvPr>
          <p:cNvSpPr>
            <a:spLocks noGrp="1"/>
          </p:cNvSpPr>
          <p:nvPr>
            <p:ph type="ctrTitle"/>
          </p:nvPr>
        </p:nvSpPr>
        <p:spPr/>
        <p:txBody>
          <a:bodyPr/>
          <a:lstStyle/>
          <a:p>
            <a:r>
              <a:rPr lang="fi-FI" dirty="0"/>
              <a:t>Matkalla ympäri vuoden</a:t>
            </a:r>
          </a:p>
        </p:txBody>
      </p:sp>
    </p:spTree>
    <p:extLst>
      <p:ext uri="{BB962C8B-B14F-4D97-AF65-F5344CB8AC3E}">
        <p14:creationId xmlns:p14="http://schemas.microsoft.com/office/powerpoint/2010/main" val="3341208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Karavaanarit - elämysmatkailijat</a:t>
            </a:r>
          </a:p>
        </p:txBody>
      </p:sp>
      <p:sp>
        <p:nvSpPr>
          <p:cNvPr id="3" name="Tekstin paikkamerkki 2">
            <a:extLst>
              <a:ext uri="{FF2B5EF4-FFF2-40B4-BE49-F238E27FC236}">
                <a16:creationId xmlns:a16="http://schemas.microsoft.com/office/drawing/2014/main" id="{D18CBABE-8FEB-3940-847B-C03B413C0EFB}"/>
              </a:ext>
            </a:extLst>
          </p:cNvPr>
          <p:cNvSpPr>
            <a:spLocks noGrp="1"/>
          </p:cNvSpPr>
          <p:nvPr>
            <p:ph type="body" sz="quarter" idx="13"/>
          </p:nvPr>
        </p:nvSpPr>
        <p:spPr>
          <a:xfrm>
            <a:off x="761198" y="1622425"/>
            <a:ext cx="11135628" cy="4277103"/>
          </a:xfrm>
        </p:spPr>
        <p:txBody>
          <a:bodyPr>
            <a:normAutofit fontScale="85000" lnSpcReduction="10000"/>
          </a:bodyPr>
          <a:lstStyle/>
          <a:p>
            <a:pPr marL="342900" indent="-342900">
              <a:lnSpc>
                <a:spcPct val="150000"/>
              </a:lnSpc>
              <a:spcBef>
                <a:spcPts val="0"/>
              </a:spcBef>
              <a:buClr>
                <a:srgbClr val="004388"/>
              </a:buClr>
              <a:buFont typeface="Arial" panose="020B0604020202020204" pitchFamily="34" charset="0"/>
              <a:buChar char="•"/>
              <a:defRPr/>
            </a:pPr>
            <a:r>
              <a:rPr lang="fi-FI" sz="2800" dirty="0">
                <a:solidFill>
                  <a:srgbClr val="004388"/>
                </a:solidFill>
              </a:rPr>
              <a:t>Riikka Puhakka ”Matkailukysynnän trendit vuoteen 2030 mennessä” (2011) </a:t>
            </a:r>
          </a:p>
          <a:p>
            <a:pPr marL="342900" indent="-342900">
              <a:lnSpc>
                <a:spcPct val="150000"/>
              </a:lnSpc>
              <a:spcBef>
                <a:spcPts val="0"/>
              </a:spcBef>
              <a:buClr>
                <a:srgbClr val="004388"/>
              </a:buClr>
              <a:buFont typeface="Arial" panose="020B0604020202020204" pitchFamily="34" charset="0"/>
              <a:buChar char="•"/>
              <a:defRPr/>
            </a:pPr>
            <a:endParaRPr lang="fi-FI" sz="2800" dirty="0">
              <a:solidFill>
                <a:srgbClr val="004388"/>
              </a:solidFill>
            </a:endParaRPr>
          </a:p>
          <a:p>
            <a:pPr marL="1028700" lvl="1" indent="-342900">
              <a:lnSpc>
                <a:spcPct val="150000"/>
              </a:lnSpc>
              <a:spcBef>
                <a:spcPts val="0"/>
              </a:spcBef>
              <a:buClr>
                <a:srgbClr val="004388"/>
              </a:buClr>
              <a:defRPr/>
            </a:pPr>
            <a:r>
              <a:rPr lang="fi-FI" sz="2600" dirty="0">
                <a:solidFill>
                  <a:srgbClr val="004388"/>
                </a:solidFill>
                <a:latin typeface="Arial" panose="020B0604020202020204" pitchFamily="34" charset="0"/>
                <a:cs typeface="Arial" panose="020B0604020202020204" pitchFamily="34" charset="0"/>
              </a:rPr>
              <a:t>Työn ja vapaa-ajan rajojen hämärtyessä vapaa-ajasta tulee entistä ”vakavampaa”. Matkailijoihin kohdistuu paineita jatkuvasta uuden oppimisesta, itsensä kehittämisestä, äärimmäisten elämysten etsimisestä ja tarpeesta saavuttaa asioita. Siirryttäessä elämyskuluttamisesta merkityskuluttamiseen matkailijat etsivät kokemuksia, jolla on merkitys ja tarkoitus. Matkailijat janoavat yhä rikkaampia ja syvempiä – ja ennen kaikkea aitoja – kokemuksia.</a:t>
            </a:r>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10</a:t>
            </a:fld>
            <a:endParaRPr lang="fi-FI"/>
          </a:p>
        </p:txBody>
      </p:sp>
    </p:spTree>
    <p:extLst>
      <p:ext uri="{BB962C8B-B14F-4D97-AF65-F5344CB8AC3E}">
        <p14:creationId xmlns:p14="http://schemas.microsoft.com/office/powerpoint/2010/main" val="22941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Karavaanarit - elämysmatkailijat</a:t>
            </a:r>
          </a:p>
        </p:txBody>
      </p:sp>
      <p:sp>
        <p:nvSpPr>
          <p:cNvPr id="3" name="Tekstin paikkamerkki 2">
            <a:extLst>
              <a:ext uri="{FF2B5EF4-FFF2-40B4-BE49-F238E27FC236}">
                <a16:creationId xmlns:a16="http://schemas.microsoft.com/office/drawing/2014/main" id="{D18CBABE-8FEB-3940-847B-C03B413C0EFB}"/>
              </a:ext>
            </a:extLst>
          </p:cNvPr>
          <p:cNvSpPr>
            <a:spLocks noGrp="1"/>
          </p:cNvSpPr>
          <p:nvPr>
            <p:ph type="body" sz="quarter" idx="13"/>
          </p:nvPr>
        </p:nvSpPr>
        <p:spPr>
          <a:xfrm>
            <a:off x="761198" y="1622425"/>
            <a:ext cx="11135628" cy="4277103"/>
          </a:xfrm>
        </p:spPr>
        <p:txBody>
          <a:bodyPr>
            <a:normAutofit/>
          </a:bodyPr>
          <a:lstStyle/>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Riikka Puhakka ”Matkailukysynnän trendit vuoteen 2030 mennessä” (2011) </a:t>
            </a:r>
          </a:p>
          <a:p>
            <a:pPr marL="342900" indent="-342900">
              <a:lnSpc>
                <a:spcPct val="150000"/>
              </a:lnSpc>
              <a:spcBef>
                <a:spcPts val="0"/>
              </a:spcBef>
              <a:buClr>
                <a:srgbClr val="004388"/>
              </a:buClr>
              <a:buFont typeface="Arial" panose="020B0604020202020204" pitchFamily="34" charset="0"/>
              <a:buChar char="•"/>
              <a:defRPr/>
            </a:pPr>
            <a:endParaRPr lang="fi-FI" sz="2400" dirty="0">
              <a:solidFill>
                <a:srgbClr val="004388"/>
              </a:solidFill>
            </a:endParaRPr>
          </a:p>
          <a:p>
            <a:pPr marL="1028700" lvl="1" indent="-342900">
              <a:lnSpc>
                <a:spcPct val="150000"/>
              </a:lnSpc>
              <a:spcBef>
                <a:spcPts val="0"/>
              </a:spcBef>
              <a:buClr>
                <a:srgbClr val="004388"/>
              </a:buClr>
              <a:defRPr/>
            </a:pPr>
            <a:r>
              <a:rPr lang="fi-FI" sz="2200" dirty="0">
                <a:solidFill>
                  <a:srgbClr val="004388"/>
                </a:solidFill>
                <a:latin typeface="Arial" panose="020B0604020202020204" pitchFamily="34" charset="0"/>
                <a:cs typeface="Arial" panose="020B0604020202020204" pitchFamily="34" charset="0"/>
              </a:rPr>
              <a:t>Nousussa ovat esimerkiksi vapaaehtoismatkailu, sapattimatkat, luova matkailu (</a:t>
            </a:r>
            <a:r>
              <a:rPr lang="fi-FI" sz="2200" dirty="0" err="1">
                <a:solidFill>
                  <a:srgbClr val="004388"/>
                </a:solidFill>
                <a:latin typeface="Arial" panose="020B0604020202020204" pitchFamily="34" charset="0"/>
                <a:cs typeface="Arial" panose="020B0604020202020204" pitchFamily="34" charset="0"/>
              </a:rPr>
              <a:t>creative</a:t>
            </a:r>
            <a:r>
              <a:rPr lang="fi-FI" sz="2200" dirty="0">
                <a:solidFill>
                  <a:srgbClr val="004388"/>
                </a:solidFill>
                <a:latin typeface="Arial" panose="020B0604020202020204" pitchFamily="34" charset="0"/>
                <a:cs typeface="Arial" panose="020B0604020202020204" pitchFamily="34" charset="0"/>
              </a:rPr>
              <a:t> </a:t>
            </a:r>
            <a:r>
              <a:rPr lang="fi-FI" sz="2200" dirty="0" err="1">
                <a:solidFill>
                  <a:srgbClr val="004388"/>
                </a:solidFill>
                <a:latin typeface="Arial" panose="020B0604020202020204" pitchFamily="34" charset="0"/>
                <a:cs typeface="Arial" panose="020B0604020202020204" pitchFamily="34" charset="0"/>
              </a:rPr>
              <a:t>tourism</a:t>
            </a:r>
            <a:r>
              <a:rPr lang="fi-FI" sz="2200" dirty="0">
                <a:solidFill>
                  <a:srgbClr val="004388"/>
                </a:solidFill>
                <a:latin typeface="Arial" panose="020B0604020202020204" pitchFamily="34" charset="0"/>
                <a:cs typeface="Arial" panose="020B0604020202020204" pitchFamily="34" charset="0"/>
              </a:rPr>
              <a:t>) sekä henkiset ja hengelliset arvot. Eettiseen ja vastuulliseen matkailuun liittyviä trendejä ovat kohtuullistaminen, LOHAS (</a:t>
            </a:r>
            <a:r>
              <a:rPr lang="fi-FI" sz="2200" dirty="0" err="1">
                <a:solidFill>
                  <a:srgbClr val="004388"/>
                </a:solidFill>
                <a:latin typeface="Arial" panose="020B0604020202020204" pitchFamily="34" charset="0"/>
                <a:cs typeface="Arial" panose="020B0604020202020204" pitchFamily="34" charset="0"/>
              </a:rPr>
              <a:t>lifestyles</a:t>
            </a:r>
            <a:r>
              <a:rPr lang="fi-FI" sz="2200" dirty="0">
                <a:solidFill>
                  <a:srgbClr val="004388"/>
                </a:solidFill>
                <a:latin typeface="Arial" panose="020B0604020202020204" pitchFamily="34" charset="0"/>
                <a:cs typeface="Arial" panose="020B0604020202020204" pitchFamily="34" charset="0"/>
              </a:rPr>
              <a:t> of </a:t>
            </a:r>
            <a:r>
              <a:rPr lang="fi-FI" sz="2200" dirty="0" err="1">
                <a:solidFill>
                  <a:srgbClr val="004388"/>
                </a:solidFill>
                <a:latin typeface="Arial" panose="020B0604020202020204" pitchFamily="34" charset="0"/>
                <a:cs typeface="Arial" panose="020B0604020202020204" pitchFamily="34" charset="0"/>
              </a:rPr>
              <a:t>health</a:t>
            </a:r>
            <a:r>
              <a:rPr lang="fi-FI" sz="2200" dirty="0">
                <a:solidFill>
                  <a:srgbClr val="004388"/>
                </a:solidFill>
                <a:latin typeface="Arial" panose="020B0604020202020204" pitchFamily="34" charset="0"/>
                <a:cs typeface="Arial" panose="020B0604020202020204" pitchFamily="34" charset="0"/>
              </a:rPr>
              <a:t> and </a:t>
            </a:r>
            <a:r>
              <a:rPr lang="fi-FI" sz="2200" dirty="0" err="1">
                <a:solidFill>
                  <a:srgbClr val="004388"/>
                </a:solidFill>
                <a:latin typeface="Arial" panose="020B0604020202020204" pitchFamily="34" charset="0"/>
                <a:cs typeface="Arial" panose="020B0604020202020204" pitchFamily="34" charset="0"/>
              </a:rPr>
              <a:t>sustainability</a:t>
            </a:r>
            <a:r>
              <a:rPr lang="fi-FI" sz="2200" dirty="0">
                <a:solidFill>
                  <a:srgbClr val="004388"/>
                </a:solidFill>
                <a:latin typeface="Arial" panose="020B0604020202020204" pitchFamily="34" charset="0"/>
                <a:cs typeface="Arial" panose="020B0604020202020204" pitchFamily="34" charset="0"/>
              </a:rPr>
              <a:t>), hidas matkailu (</a:t>
            </a:r>
            <a:r>
              <a:rPr lang="fi-FI" sz="2200" dirty="0" err="1">
                <a:solidFill>
                  <a:srgbClr val="004388"/>
                </a:solidFill>
                <a:latin typeface="Arial" panose="020B0604020202020204" pitchFamily="34" charset="0"/>
                <a:cs typeface="Arial" panose="020B0604020202020204" pitchFamily="34" charset="0"/>
              </a:rPr>
              <a:t>slow</a:t>
            </a:r>
            <a:r>
              <a:rPr lang="fi-FI" sz="2200" dirty="0">
                <a:solidFill>
                  <a:srgbClr val="004388"/>
                </a:solidFill>
                <a:latin typeface="Arial" panose="020B0604020202020204" pitchFamily="34" charset="0"/>
                <a:cs typeface="Arial" panose="020B0604020202020204" pitchFamily="34" charset="0"/>
              </a:rPr>
              <a:t> </a:t>
            </a:r>
            <a:r>
              <a:rPr lang="fi-FI" sz="2200" dirty="0" err="1">
                <a:solidFill>
                  <a:srgbClr val="004388"/>
                </a:solidFill>
                <a:latin typeface="Arial" panose="020B0604020202020204" pitchFamily="34" charset="0"/>
                <a:cs typeface="Arial" panose="020B0604020202020204" pitchFamily="34" charset="0"/>
              </a:rPr>
              <a:t>tourism</a:t>
            </a:r>
            <a:r>
              <a:rPr lang="fi-FI" sz="2200" dirty="0">
                <a:solidFill>
                  <a:srgbClr val="004388"/>
                </a:solidFill>
                <a:latin typeface="Arial" panose="020B0604020202020204" pitchFamily="34" charset="0"/>
                <a:cs typeface="Arial" panose="020B0604020202020204" pitchFamily="34" charset="0"/>
              </a:rPr>
              <a:t>), lähimatkailu ja ”koteloituminen” (</a:t>
            </a:r>
            <a:r>
              <a:rPr lang="fi-FI" sz="2200" dirty="0" err="1">
                <a:solidFill>
                  <a:srgbClr val="004388"/>
                </a:solidFill>
                <a:latin typeface="Arial" panose="020B0604020202020204" pitchFamily="34" charset="0"/>
                <a:cs typeface="Arial" panose="020B0604020202020204" pitchFamily="34" charset="0"/>
              </a:rPr>
              <a:t>cocooning</a:t>
            </a:r>
            <a:r>
              <a:rPr lang="fi-FI" sz="2200" dirty="0">
                <a:solidFill>
                  <a:srgbClr val="004388"/>
                </a:solidFill>
                <a:latin typeface="Arial" panose="020B0604020202020204" pitchFamily="34" charset="0"/>
                <a:cs typeface="Arial" panose="020B0604020202020204" pitchFamily="34" charset="0"/>
              </a:rPr>
              <a:t>). </a:t>
            </a:r>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11</a:t>
            </a:fld>
            <a:endParaRPr lang="fi-FI"/>
          </a:p>
        </p:txBody>
      </p:sp>
    </p:spTree>
    <p:extLst>
      <p:ext uri="{BB962C8B-B14F-4D97-AF65-F5344CB8AC3E}">
        <p14:creationId xmlns:p14="http://schemas.microsoft.com/office/powerpoint/2010/main" val="412705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Karavaanarit - elämysmatkailijat</a:t>
            </a:r>
          </a:p>
        </p:txBody>
      </p:sp>
      <p:sp>
        <p:nvSpPr>
          <p:cNvPr id="3" name="Tekstin paikkamerkki 2">
            <a:extLst>
              <a:ext uri="{FF2B5EF4-FFF2-40B4-BE49-F238E27FC236}">
                <a16:creationId xmlns:a16="http://schemas.microsoft.com/office/drawing/2014/main" id="{D18CBABE-8FEB-3940-847B-C03B413C0EFB}"/>
              </a:ext>
            </a:extLst>
          </p:cNvPr>
          <p:cNvSpPr>
            <a:spLocks noGrp="1"/>
          </p:cNvSpPr>
          <p:nvPr>
            <p:ph type="body" sz="quarter" idx="13"/>
          </p:nvPr>
        </p:nvSpPr>
        <p:spPr>
          <a:xfrm>
            <a:off x="761197" y="1622425"/>
            <a:ext cx="11296161" cy="4277103"/>
          </a:xfrm>
        </p:spPr>
        <p:txBody>
          <a:bodyPr>
            <a:normAutofit fontScale="77500" lnSpcReduction="20000"/>
          </a:bodyPr>
          <a:lstStyle/>
          <a:p>
            <a:pPr marL="1028700" lvl="1" indent="-342900">
              <a:lnSpc>
                <a:spcPct val="150000"/>
              </a:lnSpc>
              <a:spcBef>
                <a:spcPts val="0"/>
              </a:spcBef>
              <a:buClr>
                <a:srgbClr val="004388"/>
              </a:buClr>
              <a:defRPr/>
            </a:pPr>
            <a:r>
              <a:rPr lang="fi-FI" sz="3100" dirty="0">
                <a:solidFill>
                  <a:srgbClr val="004388"/>
                </a:solidFill>
                <a:latin typeface="Arial" panose="020B0604020202020204" pitchFamily="34" charset="0"/>
                <a:cs typeface="Arial" panose="020B0604020202020204" pitchFamily="34" charset="0"/>
              </a:rPr>
              <a:t>Matkailukysynnän trendit vuoteen 2030 / Riikka Puhakka:</a:t>
            </a:r>
          </a:p>
          <a:p>
            <a:pPr lvl="1" indent="0">
              <a:lnSpc>
                <a:spcPct val="150000"/>
              </a:lnSpc>
              <a:spcBef>
                <a:spcPts val="0"/>
              </a:spcBef>
              <a:buClr>
                <a:srgbClr val="004388"/>
              </a:buClr>
              <a:buNone/>
              <a:defRPr/>
            </a:pPr>
            <a:r>
              <a:rPr lang="fi-FI" dirty="0">
                <a:solidFill>
                  <a:srgbClr val="004388"/>
                </a:solidFill>
                <a:latin typeface="Arial" panose="020B0604020202020204" pitchFamily="34" charset="0"/>
                <a:cs typeface="Arial" panose="020B0604020202020204" pitchFamily="34" charset="0"/>
              </a:rPr>
              <a:t>		http://www.kulmat.fi/images/tiedostot/Artikkelit/tuleva_trendit_2030.pdf </a:t>
            </a:r>
          </a:p>
          <a:p>
            <a:pPr marL="1028700" lvl="1" indent="-342900">
              <a:lnSpc>
                <a:spcPct val="150000"/>
              </a:lnSpc>
              <a:spcBef>
                <a:spcPts val="0"/>
              </a:spcBef>
              <a:buClr>
                <a:srgbClr val="004388"/>
              </a:buClr>
              <a:defRPr/>
            </a:pPr>
            <a:endParaRPr lang="fi-FI" dirty="0">
              <a:solidFill>
                <a:srgbClr val="004388"/>
              </a:solidFill>
              <a:latin typeface="Arial" panose="020B0604020202020204" pitchFamily="34" charset="0"/>
              <a:cs typeface="Arial" panose="020B0604020202020204" pitchFamily="34" charset="0"/>
            </a:endParaRPr>
          </a:p>
          <a:p>
            <a:pPr marL="1485900" lvl="2" indent="-342900">
              <a:lnSpc>
                <a:spcPct val="150000"/>
              </a:lnSpc>
              <a:spcBef>
                <a:spcPts val="0"/>
              </a:spcBef>
              <a:buClr>
                <a:srgbClr val="004388"/>
              </a:buClr>
              <a:defRPr/>
            </a:pPr>
            <a:r>
              <a:rPr lang="fi-FI" sz="2800" dirty="0">
                <a:solidFill>
                  <a:srgbClr val="004388"/>
                </a:solidFill>
                <a:latin typeface="Arial" panose="020B0604020202020204" pitchFamily="34" charset="0"/>
                <a:cs typeface="Arial" panose="020B0604020202020204" pitchFamily="34" charset="0"/>
              </a:rPr>
              <a:t>Matkailijat etsivät aitoja kokemuksia ja mahdollisuutta itsensä kehittämiseen</a:t>
            </a:r>
          </a:p>
          <a:p>
            <a:pPr marL="1485900" lvl="2" indent="-342900">
              <a:lnSpc>
                <a:spcPct val="150000"/>
              </a:lnSpc>
              <a:spcBef>
                <a:spcPts val="0"/>
              </a:spcBef>
              <a:buClr>
                <a:srgbClr val="004388"/>
              </a:buClr>
              <a:defRPr/>
            </a:pPr>
            <a:r>
              <a:rPr lang="fi-FI" sz="2800" dirty="0">
                <a:solidFill>
                  <a:srgbClr val="004388"/>
                </a:solidFill>
                <a:latin typeface="Arial" panose="020B0604020202020204" pitchFamily="34" charset="0"/>
                <a:cs typeface="Arial" panose="020B0604020202020204" pitchFamily="34" charset="0"/>
              </a:rPr>
              <a:t>Kulttuurimatkailijat arvostavat paikallisuutta, perinteisiin liittyviä arvoja ja paluuta juurille </a:t>
            </a:r>
          </a:p>
          <a:p>
            <a:pPr marL="1485900" lvl="2" indent="-342900">
              <a:lnSpc>
                <a:spcPct val="150000"/>
              </a:lnSpc>
              <a:spcBef>
                <a:spcPts val="0"/>
              </a:spcBef>
              <a:buClr>
                <a:srgbClr val="004388"/>
              </a:buClr>
              <a:defRPr/>
            </a:pPr>
            <a:r>
              <a:rPr lang="fi-FI" sz="2800" dirty="0">
                <a:solidFill>
                  <a:srgbClr val="004388"/>
                </a:solidFill>
                <a:latin typeface="Arial" panose="020B0604020202020204" pitchFamily="34" charset="0"/>
                <a:cs typeface="Arial" panose="020B0604020202020204" pitchFamily="34" charset="0"/>
              </a:rPr>
              <a:t>Hyvinvointi- ja terveysmatkailu kasvaa edelleen</a:t>
            </a:r>
          </a:p>
          <a:p>
            <a:pPr marL="1485900" lvl="2" indent="-342900">
              <a:lnSpc>
                <a:spcPct val="150000"/>
              </a:lnSpc>
              <a:spcBef>
                <a:spcPts val="0"/>
              </a:spcBef>
              <a:buClr>
                <a:srgbClr val="004388"/>
              </a:buClr>
              <a:defRPr/>
            </a:pPr>
            <a:r>
              <a:rPr lang="fi-FI" sz="2800" dirty="0">
                <a:solidFill>
                  <a:srgbClr val="004388"/>
                </a:solidFill>
                <a:latin typeface="Arial" panose="020B0604020202020204" pitchFamily="34" charset="0"/>
                <a:cs typeface="Arial" panose="020B0604020202020204" pitchFamily="34" charset="0"/>
              </a:rPr>
              <a:t>Luontomatkailussa on kysyntää ”turvalliselle vaaralle” ja aidoille kokemuksille</a:t>
            </a:r>
          </a:p>
          <a:p>
            <a:pPr marL="1485900" lvl="2" indent="-342900">
              <a:lnSpc>
                <a:spcPct val="150000"/>
              </a:lnSpc>
              <a:spcBef>
                <a:spcPts val="0"/>
              </a:spcBef>
              <a:buClr>
                <a:srgbClr val="004388"/>
              </a:buClr>
              <a:defRPr/>
            </a:pPr>
            <a:r>
              <a:rPr lang="fi-FI" sz="2800" dirty="0">
                <a:solidFill>
                  <a:srgbClr val="004388"/>
                </a:solidFill>
                <a:latin typeface="Arial" panose="020B0604020202020204" pitchFamily="34" charset="0"/>
                <a:cs typeface="Arial" panose="020B0604020202020204" pitchFamily="34" charset="0"/>
              </a:rPr>
              <a:t>Virtuaalimatkailu alkaa korvata fyysistä liikkumista?</a:t>
            </a:r>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12</a:t>
            </a:fld>
            <a:endParaRPr lang="fi-FI"/>
          </a:p>
        </p:txBody>
      </p:sp>
    </p:spTree>
    <p:extLst>
      <p:ext uri="{BB962C8B-B14F-4D97-AF65-F5344CB8AC3E}">
        <p14:creationId xmlns:p14="http://schemas.microsoft.com/office/powerpoint/2010/main" val="1139462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Karavaanarit - elämysmatkailijat</a:t>
            </a:r>
          </a:p>
        </p:txBody>
      </p:sp>
      <p:sp>
        <p:nvSpPr>
          <p:cNvPr id="3" name="Tekstin paikkamerkki 2">
            <a:extLst>
              <a:ext uri="{FF2B5EF4-FFF2-40B4-BE49-F238E27FC236}">
                <a16:creationId xmlns:a16="http://schemas.microsoft.com/office/drawing/2014/main" id="{D18CBABE-8FEB-3940-847B-C03B413C0EFB}"/>
              </a:ext>
            </a:extLst>
          </p:cNvPr>
          <p:cNvSpPr>
            <a:spLocks noGrp="1"/>
          </p:cNvSpPr>
          <p:nvPr>
            <p:ph type="body" sz="quarter" idx="13"/>
          </p:nvPr>
        </p:nvSpPr>
        <p:spPr>
          <a:xfrm>
            <a:off x="761199" y="1622425"/>
            <a:ext cx="7791488" cy="4277103"/>
          </a:xfrm>
        </p:spPr>
        <p:txBody>
          <a:bodyPr>
            <a:normAutofit/>
          </a:bodyPr>
          <a:lstStyle/>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Mitä elämykset voivat konkreettisesti olla?</a:t>
            </a:r>
          </a:p>
          <a:p>
            <a:pPr marL="1028700" lvl="1" indent="-342900">
              <a:lnSpc>
                <a:spcPct val="150000"/>
              </a:lnSpc>
              <a:spcBef>
                <a:spcPts val="0"/>
              </a:spcBef>
              <a:buClr>
                <a:srgbClr val="004388"/>
              </a:buClr>
              <a:defRPr/>
            </a:pPr>
            <a:r>
              <a:rPr lang="fi-FI" dirty="0">
                <a:solidFill>
                  <a:srgbClr val="004388"/>
                </a:solidFill>
                <a:latin typeface="Arial" panose="020B0604020202020204" pitchFamily="34" charset="0"/>
                <a:cs typeface="Arial" panose="020B0604020202020204" pitchFamily="34" charset="0"/>
              </a:rPr>
              <a:t>Uusien kiinnostavien matkakohteiden löytämistä.</a:t>
            </a:r>
          </a:p>
          <a:p>
            <a:pPr marL="1028700" lvl="1" indent="-342900">
              <a:lnSpc>
                <a:spcPct val="150000"/>
              </a:lnSpc>
              <a:spcBef>
                <a:spcPts val="0"/>
              </a:spcBef>
              <a:buClr>
                <a:srgbClr val="004388"/>
              </a:buClr>
              <a:defRPr/>
            </a:pPr>
            <a:r>
              <a:rPr lang="fi-FI" dirty="0">
                <a:solidFill>
                  <a:srgbClr val="004388"/>
                </a:solidFill>
                <a:latin typeface="Arial" panose="020B0604020202020204" pitchFamily="34" charset="0"/>
                <a:cs typeface="Arial" panose="020B0604020202020204" pitchFamily="34" charset="0"/>
              </a:rPr>
              <a:t>Omaan kiinnostukseen sopivia aktiviteetteja.</a:t>
            </a:r>
          </a:p>
          <a:p>
            <a:pPr marL="1028700" lvl="1" indent="-342900">
              <a:lnSpc>
                <a:spcPct val="150000"/>
              </a:lnSpc>
              <a:spcBef>
                <a:spcPts val="0"/>
              </a:spcBef>
              <a:buClr>
                <a:srgbClr val="004388"/>
              </a:buClr>
              <a:defRPr/>
            </a:pPr>
            <a:r>
              <a:rPr lang="fi-FI" dirty="0">
                <a:solidFill>
                  <a:srgbClr val="004388"/>
                </a:solidFill>
                <a:latin typeface="Arial" panose="020B0604020202020204" pitchFamily="34" charset="0"/>
                <a:cs typeface="Arial" panose="020B0604020202020204" pitchFamily="34" charset="0"/>
              </a:rPr>
              <a:t>Vastuullista matkailua paikallisuutta arvostaen.</a:t>
            </a:r>
          </a:p>
          <a:p>
            <a:pPr marL="1028700" lvl="1" indent="-342900">
              <a:lnSpc>
                <a:spcPct val="150000"/>
              </a:lnSpc>
              <a:spcBef>
                <a:spcPts val="0"/>
              </a:spcBef>
              <a:buClr>
                <a:srgbClr val="004388"/>
              </a:buClr>
              <a:defRPr/>
            </a:pPr>
            <a:r>
              <a:rPr lang="fi-FI" dirty="0">
                <a:solidFill>
                  <a:srgbClr val="004388"/>
                </a:solidFill>
                <a:latin typeface="Arial" panose="020B0604020202020204" pitchFamily="34" charset="0"/>
                <a:cs typeface="Arial" panose="020B0604020202020204" pitchFamily="34" charset="0"/>
              </a:rPr>
              <a:t>Ihmisen ja asioiden kohtaamista paikallisesti.</a:t>
            </a:r>
          </a:p>
          <a:p>
            <a:pPr marL="1028700" lvl="1" indent="-342900">
              <a:lnSpc>
                <a:spcPct val="150000"/>
              </a:lnSpc>
              <a:spcBef>
                <a:spcPts val="0"/>
              </a:spcBef>
              <a:buClr>
                <a:srgbClr val="004388"/>
              </a:buClr>
              <a:defRPr/>
            </a:pPr>
            <a:r>
              <a:rPr lang="fi-FI" dirty="0">
                <a:solidFill>
                  <a:srgbClr val="004388"/>
                </a:solidFill>
                <a:latin typeface="Arial" panose="020B0604020202020204" pitchFamily="34" charset="0"/>
                <a:cs typeface="Arial" panose="020B0604020202020204" pitchFamily="34" charset="0"/>
              </a:rPr>
              <a:t>Uudenlaista tekemistä tai taitoja itselle.</a:t>
            </a:r>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13</a:t>
            </a:fld>
            <a:endParaRPr lang="fi-FI"/>
          </a:p>
        </p:txBody>
      </p:sp>
      <p:pic>
        <p:nvPicPr>
          <p:cNvPr id="8" name="Kuva 7" descr="IMG_47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2391">
            <a:off x="8114561" y="3150698"/>
            <a:ext cx="3657063" cy="27427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44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Karavaanarit - elämysmatkailijat</a:t>
            </a:r>
          </a:p>
        </p:txBody>
      </p:sp>
      <p:sp>
        <p:nvSpPr>
          <p:cNvPr id="3" name="Tekstin paikkamerkki 2">
            <a:extLst>
              <a:ext uri="{FF2B5EF4-FFF2-40B4-BE49-F238E27FC236}">
                <a16:creationId xmlns:a16="http://schemas.microsoft.com/office/drawing/2014/main" id="{D18CBABE-8FEB-3940-847B-C03B413C0EFB}"/>
              </a:ext>
            </a:extLst>
          </p:cNvPr>
          <p:cNvSpPr>
            <a:spLocks noGrp="1"/>
          </p:cNvSpPr>
          <p:nvPr>
            <p:ph type="body" sz="quarter" idx="13"/>
          </p:nvPr>
        </p:nvSpPr>
        <p:spPr>
          <a:xfrm>
            <a:off x="761198" y="1622425"/>
            <a:ext cx="11135628" cy="4277103"/>
          </a:xfrm>
        </p:spPr>
        <p:txBody>
          <a:bodyPr>
            <a:normAutofit/>
          </a:bodyPr>
          <a:lstStyle/>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Onneksi tämä on ikään kuin harrastuksemme ”geeneissä”. Yhteisöllisyys ja hyvien kokemusten jakaminen on yksi harrastuksessa viehättävä asia.</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Tuleva menestys saa varmasti lisäpotkua siitä kun tunnistamme yhä uusien sukupolvien omat kiinnostuksen kohteet ja olemme valmiita muuttumaan niiden mukaan.</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Olemme läsnä siellä missä ihmiset alkavat haaveilla tyydyttävästä ja elämyksellisestä vapaa-ajasta ja helpotamme näiden haaveiden toteutumista.</a:t>
            </a:r>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14</a:t>
            </a:fld>
            <a:endParaRPr lang="fi-FI"/>
          </a:p>
        </p:txBody>
      </p:sp>
    </p:spTree>
    <p:extLst>
      <p:ext uri="{BB962C8B-B14F-4D97-AF65-F5344CB8AC3E}">
        <p14:creationId xmlns:p14="http://schemas.microsoft.com/office/powerpoint/2010/main" val="1508577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SF-Caravan ry</a:t>
            </a:r>
          </a:p>
        </p:txBody>
      </p:sp>
      <p:sp>
        <p:nvSpPr>
          <p:cNvPr id="3" name="Tekstin paikkamerkki 2">
            <a:extLst>
              <a:ext uri="{FF2B5EF4-FFF2-40B4-BE49-F238E27FC236}">
                <a16:creationId xmlns:a16="http://schemas.microsoft.com/office/drawing/2014/main" id="{D18CBABE-8FEB-3940-847B-C03B413C0EFB}"/>
              </a:ext>
            </a:extLst>
          </p:cNvPr>
          <p:cNvSpPr>
            <a:spLocks noGrp="1"/>
          </p:cNvSpPr>
          <p:nvPr>
            <p:ph type="body" sz="quarter" idx="13"/>
          </p:nvPr>
        </p:nvSpPr>
        <p:spPr>
          <a:xfrm>
            <a:off x="761197" y="1622425"/>
            <a:ext cx="8942975" cy="4062413"/>
          </a:xfrm>
        </p:spPr>
        <p:txBody>
          <a:bodyPr>
            <a:normAutofit/>
          </a:bodyPr>
          <a:lstStyle/>
          <a:p>
            <a:pPr>
              <a:lnSpc>
                <a:spcPct val="100000"/>
              </a:lnSpc>
              <a:spcBef>
                <a:spcPts val="0"/>
              </a:spcBef>
              <a:defRPr/>
            </a:pPr>
            <a:r>
              <a:rPr lang="fi-FI" sz="2400" dirty="0">
                <a:solidFill>
                  <a:srgbClr val="004388"/>
                </a:solidFill>
              </a:rPr>
              <a:t>Leirintämatkailun kehittämiseksi liitto edistää kokonaisvaltaisesti ja monipuolisesti </a:t>
            </a:r>
          </a:p>
          <a:p>
            <a:pPr>
              <a:lnSpc>
                <a:spcPct val="100000"/>
              </a:lnSpc>
              <a:spcBef>
                <a:spcPts val="0"/>
              </a:spcBef>
              <a:defRPr/>
            </a:pPr>
            <a:endParaRPr lang="fi-FI" sz="2400" dirty="0">
              <a:solidFill>
                <a:srgbClr val="004388"/>
              </a:solidFill>
            </a:endParaRPr>
          </a:p>
          <a:p>
            <a:pPr marL="342900" indent="-342900">
              <a:lnSpc>
                <a:spcPct val="150000"/>
              </a:lnSpc>
              <a:spcBef>
                <a:spcPts val="0"/>
              </a:spcBef>
              <a:buFont typeface="Arial" panose="020B0604020202020204" pitchFamily="34" charset="0"/>
              <a:buChar char="•"/>
              <a:defRPr/>
            </a:pPr>
            <a:r>
              <a:rPr lang="fi-FI" sz="2400" dirty="0">
                <a:solidFill>
                  <a:srgbClr val="004388"/>
                </a:solidFill>
              </a:rPr>
              <a:t>matkailuajoneuvojen käyttömahdollisuuksia</a:t>
            </a:r>
          </a:p>
          <a:p>
            <a:pPr marL="342900" indent="-342900">
              <a:lnSpc>
                <a:spcPct val="150000"/>
              </a:lnSpc>
              <a:spcBef>
                <a:spcPts val="0"/>
              </a:spcBef>
              <a:buFont typeface="Arial" panose="020B0604020202020204" pitchFamily="34" charset="0"/>
              <a:buChar char="•"/>
              <a:defRPr/>
            </a:pPr>
            <a:r>
              <a:rPr lang="fi-FI" sz="2400" dirty="0">
                <a:solidFill>
                  <a:srgbClr val="004388"/>
                </a:solidFill>
              </a:rPr>
              <a:t>kehittää leirintäalueita</a:t>
            </a:r>
          </a:p>
          <a:p>
            <a:pPr marL="342900" indent="-342900">
              <a:lnSpc>
                <a:spcPct val="100000"/>
              </a:lnSpc>
              <a:spcBef>
                <a:spcPts val="0"/>
              </a:spcBef>
              <a:buFont typeface="Arial" panose="020B0604020202020204" pitchFamily="34" charset="0"/>
              <a:buChar char="•"/>
              <a:defRPr/>
            </a:pPr>
            <a:r>
              <a:rPr lang="fi-FI" sz="2400" dirty="0">
                <a:solidFill>
                  <a:srgbClr val="004388"/>
                </a:solidFill>
              </a:rPr>
              <a:t>edistää liikenne- ja leirintäturvallisuutta </a:t>
            </a:r>
            <a:br>
              <a:rPr lang="fi-FI" sz="2400" dirty="0">
                <a:solidFill>
                  <a:srgbClr val="004388"/>
                </a:solidFill>
              </a:rPr>
            </a:br>
            <a:r>
              <a:rPr lang="fi-FI" sz="2400" dirty="0">
                <a:solidFill>
                  <a:srgbClr val="004388"/>
                </a:solidFill>
              </a:rPr>
              <a:t>sekä ympäristönsuojelua</a:t>
            </a:r>
          </a:p>
          <a:p>
            <a:pPr marL="342900" lvl="0" indent="-342900" fontAlgn="base">
              <a:lnSpc>
                <a:spcPct val="100000"/>
              </a:lnSpc>
              <a:spcBef>
                <a:spcPts val="0"/>
              </a:spcBef>
              <a:spcAft>
                <a:spcPct val="0"/>
              </a:spcAft>
              <a:buClr>
                <a:srgbClr val="002060"/>
              </a:buClr>
              <a:buFont typeface="Arial" charset="0"/>
              <a:buChar char="•"/>
              <a:defRPr/>
            </a:pPr>
            <a:endParaRPr lang="fi-FI" sz="2400" dirty="0">
              <a:solidFill>
                <a:srgbClr val="002060"/>
              </a:solidFill>
            </a:endParaRPr>
          </a:p>
          <a:p>
            <a:endParaRPr lang="fi-FI" dirty="0"/>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15</a:t>
            </a:fld>
            <a:endParaRPr lang="fi-FI"/>
          </a:p>
        </p:txBody>
      </p:sp>
    </p:spTree>
    <p:extLst>
      <p:ext uri="{BB962C8B-B14F-4D97-AF65-F5344CB8AC3E}">
        <p14:creationId xmlns:p14="http://schemas.microsoft.com/office/powerpoint/2010/main" val="2322638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Toimintamuodot</a:t>
            </a:r>
          </a:p>
        </p:txBody>
      </p:sp>
      <p:sp>
        <p:nvSpPr>
          <p:cNvPr id="3" name="Tekstin paikkamerkki 2">
            <a:extLst>
              <a:ext uri="{FF2B5EF4-FFF2-40B4-BE49-F238E27FC236}">
                <a16:creationId xmlns:a16="http://schemas.microsoft.com/office/drawing/2014/main" id="{D18CBABE-8FEB-3940-847B-C03B413C0EFB}"/>
              </a:ext>
            </a:extLst>
          </p:cNvPr>
          <p:cNvSpPr>
            <a:spLocks noGrp="1"/>
          </p:cNvSpPr>
          <p:nvPr>
            <p:ph type="body" sz="quarter" idx="13"/>
          </p:nvPr>
        </p:nvSpPr>
        <p:spPr>
          <a:xfrm>
            <a:off x="761197" y="1622425"/>
            <a:ext cx="8942975" cy="4062413"/>
          </a:xfrm>
        </p:spPr>
        <p:txBody>
          <a:bodyPr>
            <a:normAutofit/>
          </a:bodyPr>
          <a:lstStyle/>
          <a:p>
            <a:pPr marL="342900" indent="-342900">
              <a:buClr>
                <a:srgbClr val="004388"/>
              </a:buClr>
              <a:buFont typeface="Arial" panose="020B0604020202020204" pitchFamily="34" charset="0"/>
              <a:buChar char="•"/>
            </a:pPr>
            <a:r>
              <a:rPr lang="fi-FI" sz="2400" dirty="0">
                <a:solidFill>
                  <a:srgbClr val="004388"/>
                </a:solidFill>
              </a:rPr>
              <a:t>jäsenpalvelut</a:t>
            </a:r>
          </a:p>
          <a:p>
            <a:pPr marL="342900" indent="-342900">
              <a:buClr>
                <a:srgbClr val="004388"/>
              </a:buClr>
              <a:buFont typeface="Arial" panose="020B0604020202020204" pitchFamily="34" charset="0"/>
              <a:buChar char="•"/>
            </a:pPr>
            <a:r>
              <a:rPr lang="fi-FI" sz="2400" dirty="0">
                <a:solidFill>
                  <a:srgbClr val="004388"/>
                </a:solidFill>
              </a:rPr>
              <a:t>leirintä</a:t>
            </a:r>
          </a:p>
          <a:p>
            <a:pPr marL="342900" indent="-342900">
              <a:buClr>
                <a:srgbClr val="004388"/>
              </a:buClr>
              <a:buFont typeface="Arial" panose="020B0604020202020204" pitchFamily="34" charset="0"/>
              <a:buChar char="•"/>
            </a:pPr>
            <a:r>
              <a:rPr lang="fi-FI" sz="2400" dirty="0">
                <a:solidFill>
                  <a:srgbClr val="004388"/>
                </a:solidFill>
              </a:rPr>
              <a:t>matkailu</a:t>
            </a:r>
          </a:p>
          <a:p>
            <a:pPr marL="342900" indent="-342900">
              <a:buClr>
                <a:srgbClr val="004388"/>
              </a:buClr>
              <a:buFont typeface="Arial" panose="020B0604020202020204" pitchFamily="34" charset="0"/>
              <a:buChar char="•"/>
            </a:pPr>
            <a:r>
              <a:rPr lang="fi-FI" sz="2400" dirty="0">
                <a:solidFill>
                  <a:srgbClr val="004388"/>
                </a:solidFill>
              </a:rPr>
              <a:t>turvallisuus</a:t>
            </a:r>
          </a:p>
          <a:p>
            <a:pPr marL="342900" indent="-342900">
              <a:buClr>
                <a:srgbClr val="004388"/>
              </a:buClr>
              <a:buFont typeface="Arial" panose="020B0604020202020204" pitchFamily="34" charset="0"/>
              <a:buChar char="•"/>
            </a:pPr>
            <a:r>
              <a:rPr lang="fi-FI" sz="2400" dirty="0">
                <a:solidFill>
                  <a:srgbClr val="004388"/>
                </a:solidFill>
              </a:rPr>
              <a:t>tiedotus</a:t>
            </a:r>
          </a:p>
          <a:p>
            <a:pPr marL="342900" indent="-342900">
              <a:buClr>
                <a:srgbClr val="004388"/>
              </a:buClr>
              <a:buFont typeface="Arial" panose="020B0604020202020204" pitchFamily="34" charset="0"/>
              <a:buChar char="•"/>
            </a:pPr>
            <a:r>
              <a:rPr lang="fi-FI" sz="2400" dirty="0">
                <a:solidFill>
                  <a:srgbClr val="004388"/>
                </a:solidFill>
              </a:rPr>
              <a:t>koulutus</a:t>
            </a:r>
          </a:p>
          <a:p>
            <a:pPr marL="342900" indent="-342900">
              <a:buClr>
                <a:srgbClr val="004388"/>
              </a:buClr>
              <a:buFont typeface="Arial" panose="020B0604020202020204" pitchFamily="34" charset="0"/>
              <a:buChar char="•"/>
            </a:pPr>
            <a:r>
              <a:rPr lang="fi-FI" sz="2400" dirty="0">
                <a:solidFill>
                  <a:srgbClr val="004388"/>
                </a:solidFill>
              </a:rPr>
              <a:t>kerhotoiminta</a:t>
            </a:r>
          </a:p>
          <a:p>
            <a:pPr marL="342900" lvl="0" indent="-342900" fontAlgn="base">
              <a:lnSpc>
                <a:spcPct val="100000"/>
              </a:lnSpc>
              <a:spcBef>
                <a:spcPts val="0"/>
              </a:spcBef>
              <a:spcAft>
                <a:spcPct val="0"/>
              </a:spcAft>
              <a:buClr>
                <a:srgbClr val="002060"/>
              </a:buClr>
              <a:buFont typeface="Arial" charset="0"/>
              <a:buChar char="•"/>
              <a:defRPr/>
            </a:pPr>
            <a:endParaRPr lang="fi-FI" sz="2400" dirty="0">
              <a:solidFill>
                <a:srgbClr val="002060"/>
              </a:solidFill>
            </a:endParaRPr>
          </a:p>
          <a:p>
            <a:endParaRPr lang="fi-FI" dirty="0"/>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16</a:t>
            </a:fld>
            <a:endParaRPr lang="fi-FI"/>
          </a:p>
        </p:txBody>
      </p:sp>
    </p:spTree>
    <p:extLst>
      <p:ext uri="{BB962C8B-B14F-4D97-AF65-F5344CB8AC3E}">
        <p14:creationId xmlns:p14="http://schemas.microsoft.com/office/powerpoint/2010/main" val="4227353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Jäsenedut</a:t>
            </a:r>
          </a:p>
        </p:txBody>
      </p:sp>
      <p:sp>
        <p:nvSpPr>
          <p:cNvPr id="3" name="Tekstin paikkamerkki 2">
            <a:extLst>
              <a:ext uri="{FF2B5EF4-FFF2-40B4-BE49-F238E27FC236}">
                <a16:creationId xmlns:a16="http://schemas.microsoft.com/office/drawing/2014/main" id="{D18CBABE-8FEB-3940-847B-C03B413C0EFB}"/>
              </a:ext>
            </a:extLst>
          </p:cNvPr>
          <p:cNvSpPr>
            <a:spLocks noGrp="1"/>
          </p:cNvSpPr>
          <p:nvPr>
            <p:ph type="body" sz="quarter" idx="13"/>
          </p:nvPr>
        </p:nvSpPr>
        <p:spPr>
          <a:xfrm>
            <a:off x="761197" y="1622425"/>
            <a:ext cx="10079798" cy="4062413"/>
          </a:xfrm>
        </p:spPr>
        <p:txBody>
          <a:bodyPr>
            <a:normAutofit fontScale="92500" lnSpcReduction="10000"/>
          </a:bodyPr>
          <a:lstStyle/>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Caravan-lehti</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kurssit ja koulutukset</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SFC-leirintäalueet ja muut leirintäedut</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neuvonta, tapahtumat, yhdistystoiminta</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autolautta- ja polttoainealennukset</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vakuutus- ja luottokorttiedut</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hotelli- ja </a:t>
            </a:r>
            <a:r>
              <a:rPr lang="fi-FI" sz="2400" dirty="0" err="1">
                <a:solidFill>
                  <a:srgbClr val="004388"/>
                </a:solidFill>
              </a:rPr>
              <a:t>hostelliedut</a:t>
            </a:r>
            <a:r>
              <a:rPr lang="fi-FI" sz="2400" dirty="0">
                <a:solidFill>
                  <a:srgbClr val="004388"/>
                </a:solidFill>
              </a:rPr>
              <a:t>, autonvuokraus…</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myytävät jäsentuotteet</a:t>
            </a:r>
          </a:p>
          <a:p>
            <a:pPr marL="342900" lvl="0" indent="-342900" fontAlgn="base">
              <a:lnSpc>
                <a:spcPct val="100000"/>
              </a:lnSpc>
              <a:spcBef>
                <a:spcPts val="0"/>
              </a:spcBef>
              <a:spcAft>
                <a:spcPct val="0"/>
              </a:spcAft>
              <a:buClr>
                <a:srgbClr val="002060"/>
              </a:buClr>
              <a:buFont typeface="Arial" charset="0"/>
              <a:buChar char="•"/>
              <a:defRPr/>
            </a:pPr>
            <a:endParaRPr lang="fi-FI" sz="2400" dirty="0">
              <a:solidFill>
                <a:srgbClr val="002060"/>
              </a:solidFill>
            </a:endParaRPr>
          </a:p>
          <a:p>
            <a:endParaRPr lang="fi-FI" dirty="0"/>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17</a:t>
            </a:fld>
            <a:endParaRPr lang="fi-FI"/>
          </a:p>
        </p:txBody>
      </p:sp>
    </p:spTree>
    <p:extLst>
      <p:ext uri="{BB962C8B-B14F-4D97-AF65-F5344CB8AC3E}">
        <p14:creationId xmlns:p14="http://schemas.microsoft.com/office/powerpoint/2010/main" val="3750906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A1B93F64-FD6D-3B49-B2E1-1464BBB4355C}"/>
              </a:ext>
            </a:extLst>
          </p:cNvPr>
          <p:cNvSpPr>
            <a:spLocks noGrp="1"/>
          </p:cNvSpPr>
          <p:nvPr>
            <p:ph type="dt" sz="half" idx="10"/>
          </p:nvPr>
        </p:nvSpPr>
        <p:spPr/>
        <p:txBody>
          <a:bodyPr/>
          <a:lstStyle/>
          <a:p>
            <a:fld id="{D70AEBB8-15D9-417A-A8BF-75D91C667C89}" type="datetime1">
              <a:rPr lang="fi-FI" smtClean="0"/>
              <a:t>11.1.2019</a:t>
            </a:fld>
            <a:endParaRPr lang="fi-FI" dirty="0"/>
          </a:p>
        </p:txBody>
      </p:sp>
      <p:sp>
        <p:nvSpPr>
          <p:cNvPr id="4" name="Alatunnisteen paikkamerkki 3">
            <a:extLst>
              <a:ext uri="{FF2B5EF4-FFF2-40B4-BE49-F238E27FC236}">
                <a16:creationId xmlns:a16="http://schemas.microsoft.com/office/drawing/2014/main" id="{D546228E-0DC5-C94D-8597-6D62184CAB22}"/>
              </a:ext>
            </a:extLst>
          </p:cNvPr>
          <p:cNvSpPr>
            <a:spLocks noGrp="1"/>
          </p:cNvSpPr>
          <p:nvPr>
            <p:ph type="ftr" sz="quarter" idx="11"/>
          </p:nvPr>
        </p:nvSpPr>
        <p:spPr/>
        <p:txBody>
          <a:bodyPr/>
          <a:lstStyle/>
          <a:p>
            <a:r>
              <a:rPr lang="fi-FI"/>
              <a:t>SF-Caravan ry</a:t>
            </a:r>
            <a:endParaRPr lang="fi-FI" dirty="0"/>
          </a:p>
        </p:txBody>
      </p:sp>
      <p:sp>
        <p:nvSpPr>
          <p:cNvPr id="5" name="Dian numeron paikkamerkki 4">
            <a:extLst>
              <a:ext uri="{FF2B5EF4-FFF2-40B4-BE49-F238E27FC236}">
                <a16:creationId xmlns:a16="http://schemas.microsoft.com/office/drawing/2014/main" id="{F2E9173B-BF56-E94B-83F3-EEAEDB51E4B6}"/>
              </a:ext>
            </a:extLst>
          </p:cNvPr>
          <p:cNvSpPr>
            <a:spLocks noGrp="1"/>
          </p:cNvSpPr>
          <p:nvPr>
            <p:ph type="sldNum" sz="quarter" idx="12"/>
          </p:nvPr>
        </p:nvSpPr>
        <p:spPr/>
        <p:txBody>
          <a:bodyPr/>
          <a:lstStyle/>
          <a:p>
            <a:fld id="{CDF21A3D-841A-2742-A6F6-FFD6040BF4D5}" type="slidenum">
              <a:rPr lang="fi-FI" smtClean="0"/>
              <a:t>18</a:t>
            </a:fld>
            <a:endParaRPr lang="fi-FI"/>
          </a:p>
        </p:txBody>
      </p:sp>
      <p:sp>
        <p:nvSpPr>
          <p:cNvPr id="7" name="Tekstin paikkamerkki 6">
            <a:extLst>
              <a:ext uri="{FF2B5EF4-FFF2-40B4-BE49-F238E27FC236}">
                <a16:creationId xmlns:a16="http://schemas.microsoft.com/office/drawing/2014/main" id="{3822A843-154E-0C40-92F7-862E3C1DD004}"/>
              </a:ext>
            </a:extLst>
          </p:cNvPr>
          <p:cNvSpPr>
            <a:spLocks noGrp="1"/>
          </p:cNvSpPr>
          <p:nvPr>
            <p:ph type="body" sz="quarter" idx="13"/>
          </p:nvPr>
        </p:nvSpPr>
        <p:spPr>
          <a:xfrm>
            <a:off x="761197" y="1622425"/>
            <a:ext cx="6998845" cy="4062413"/>
          </a:xfrm>
        </p:spPr>
        <p:txBody>
          <a:bodyPr>
            <a:normAutofit fontScale="92500" lnSpcReduction="20000"/>
          </a:bodyPr>
          <a:lstStyle/>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Leirintämatkailun perhelehti</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111 000 lukijaa (KMT S17/K18) </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Tarkastettu levikki 58 677 kpl (MAF 11.12.2018) </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Ilmestyy 6 kertaa vuodessa</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Postitetaan SF-</a:t>
            </a:r>
            <a:r>
              <a:rPr lang="fi-FI" sz="2400" dirty="0" err="1">
                <a:solidFill>
                  <a:srgbClr val="004388"/>
                </a:solidFill>
              </a:rPr>
              <a:t>Caravanin</a:t>
            </a:r>
            <a:r>
              <a:rPr lang="fi-FI" sz="2400" dirty="0">
                <a:solidFill>
                  <a:srgbClr val="004388"/>
                </a:solidFill>
              </a:rPr>
              <a:t> jäsenille</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Irtonumeromyynti: R-kioskit ja hyvin </a:t>
            </a:r>
            <a:br>
              <a:rPr lang="fi-FI" sz="2400" dirty="0">
                <a:solidFill>
                  <a:srgbClr val="004388"/>
                </a:solidFill>
              </a:rPr>
            </a:br>
            <a:r>
              <a:rPr lang="fi-FI" sz="2400" dirty="0">
                <a:solidFill>
                  <a:srgbClr val="004388"/>
                </a:solidFill>
              </a:rPr>
              <a:t>varustetut lehtipisteet</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Painopaikka: </a:t>
            </a:r>
            <a:r>
              <a:rPr lang="fi-FI" sz="2400" dirty="0" err="1">
                <a:solidFill>
                  <a:srgbClr val="004388"/>
                </a:solidFill>
              </a:rPr>
              <a:t>PunaMusta</a:t>
            </a:r>
            <a:r>
              <a:rPr lang="fi-FI" sz="2400" dirty="0">
                <a:solidFill>
                  <a:srgbClr val="004388"/>
                </a:solidFill>
              </a:rPr>
              <a:t> Oy</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www.caravan-lehti.fi</a:t>
            </a:r>
          </a:p>
          <a:p>
            <a:endParaRPr lang="fi-FI" dirty="0"/>
          </a:p>
        </p:txBody>
      </p:sp>
      <p:pic>
        <p:nvPicPr>
          <p:cNvPr id="10" name="Kuvan paikkamerkki 9">
            <a:extLst>
              <a:ext uri="{FF2B5EF4-FFF2-40B4-BE49-F238E27FC236}">
                <a16:creationId xmlns:a16="http://schemas.microsoft.com/office/drawing/2014/main" id="{144648D7-5110-7A49-AC71-6676F8B3E92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8210566" y="1292225"/>
            <a:ext cx="3692492" cy="5241052"/>
          </a:xfrm>
        </p:spPr>
      </p:pic>
      <p:pic>
        <p:nvPicPr>
          <p:cNvPr id="9" name="Kuv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72941"/>
            <a:ext cx="4889183" cy="1088201"/>
          </a:xfrm>
          <a:prstGeom prst="rect">
            <a:avLst/>
          </a:prstGeom>
        </p:spPr>
      </p:pic>
    </p:spTree>
    <p:extLst>
      <p:ext uri="{BB962C8B-B14F-4D97-AF65-F5344CB8AC3E}">
        <p14:creationId xmlns:p14="http://schemas.microsoft.com/office/powerpoint/2010/main" val="2145290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Kansainvälinen toiminta</a:t>
            </a:r>
          </a:p>
        </p:txBody>
      </p:sp>
      <p:sp>
        <p:nvSpPr>
          <p:cNvPr id="3" name="Tekstin paikkamerkki 2">
            <a:extLst>
              <a:ext uri="{FF2B5EF4-FFF2-40B4-BE49-F238E27FC236}">
                <a16:creationId xmlns:a16="http://schemas.microsoft.com/office/drawing/2014/main" id="{D18CBABE-8FEB-3940-847B-C03B413C0EFB}"/>
              </a:ext>
            </a:extLst>
          </p:cNvPr>
          <p:cNvSpPr>
            <a:spLocks noGrp="1"/>
          </p:cNvSpPr>
          <p:nvPr>
            <p:ph type="body" sz="quarter" idx="13"/>
          </p:nvPr>
        </p:nvSpPr>
        <p:spPr>
          <a:xfrm>
            <a:off x="761197" y="1622425"/>
            <a:ext cx="10079798" cy="4062413"/>
          </a:xfrm>
        </p:spPr>
        <p:txBody>
          <a:bodyPr>
            <a:normAutofit/>
          </a:bodyPr>
          <a:lstStyle/>
          <a:p>
            <a:pPr>
              <a:buClr>
                <a:srgbClr val="002060"/>
              </a:buClr>
            </a:pPr>
            <a:r>
              <a:rPr lang="fi-FI" sz="2200" b="1" dirty="0">
                <a:solidFill>
                  <a:srgbClr val="004388"/>
                </a:solidFill>
              </a:rPr>
              <a:t>NCR</a:t>
            </a:r>
            <a:r>
              <a:rPr lang="fi-FI" sz="2200" dirty="0">
                <a:solidFill>
                  <a:srgbClr val="004388"/>
                </a:solidFill>
              </a:rPr>
              <a:t> (</a:t>
            </a:r>
            <a:r>
              <a:rPr lang="fi-FI" sz="2200" dirty="0" err="1">
                <a:solidFill>
                  <a:srgbClr val="004388"/>
                </a:solidFill>
              </a:rPr>
              <a:t>Nordiska</a:t>
            </a:r>
            <a:r>
              <a:rPr lang="fi-FI" sz="2200" dirty="0">
                <a:solidFill>
                  <a:srgbClr val="004388"/>
                </a:solidFill>
              </a:rPr>
              <a:t> Caravan </a:t>
            </a:r>
            <a:r>
              <a:rPr lang="fi-FI" sz="2200" dirty="0" err="1">
                <a:solidFill>
                  <a:srgbClr val="004388"/>
                </a:solidFill>
              </a:rPr>
              <a:t>Rådet</a:t>
            </a:r>
            <a:r>
              <a:rPr lang="fi-FI" sz="2200" dirty="0">
                <a:solidFill>
                  <a:srgbClr val="004388"/>
                </a:solidFill>
              </a:rPr>
              <a:t>) = Pohjoismainen Matkailuvaununeuvosto: Pohjoismaiset karavaanipäivät (</a:t>
            </a:r>
            <a:r>
              <a:rPr lang="fi-FI" sz="2200" dirty="0" err="1">
                <a:solidFill>
                  <a:srgbClr val="004388"/>
                </a:solidFill>
              </a:rPr>
              <a:t>Nordisk</a:t>
            </a:r>
            <a:r>
              <a:rPr lang="fi-FI" sz="2200" dirty="0">
                <a:solidFill>
                  <a:srgbClr val="004388"/>
                </a:solidFill>
              </a:rPr>
              <a:t> Camping </a:t>
            </a:r>
            <a:r>
              <a:rPr lang="fi-FI" sz="2200" dirty="0" err="1">
                <a:solidFill>
                  <a:srgbClr val="004388"/>
                </a:solidFill>
              </a:rPr>
              <a:t>Träff</a:t>
            </a:r>
            <a:r>
              <a:rPr lang="fi-FI" sz="2200" dirty="0">
                <a:solidFill>
                  <a:srgbClr val="004388"/>
                </a:solidFill>
              </a:rPr>
              <a:t>), Kalottipäivät</a:t>
            </a:r>
          </a:p>
          <a:p>
            <a:pPr>
              <a:buClr>
                <a:srgbClr val="002060"/>
              </a:buClr>
            </a:pPr>
            <a:r>
              <a:rPr lang="fi-FI" sz="2200" b="1" dirty="0">
                <a:solidFill>
                  <a:srgbClr val="004388"/>
                </a:solidFill>
              </a:rPr>
              <a:t>F.I.C.C.</a:t>
            </a:r>
            <a:r>
              <a:rPr lang="fi-FI" sz="2200" dirty="0">
                <a:solidFill>
                  <a:srgbClr val="004388"/>
                </a:solidFill>
              </a:rPr>
              <a:t>(</a:t>
            </a:r>
            <a:r>
              <a:rPr lang="fi-FI" sz="2200" dirty="0" err="1">
                <a:solidFill>
                  <a:srgbClr val="004388"/>
                </a:solidFill>
              </a:rPr>
              <a:t>Fédération</a:t>
            </a:r>
            <a:r>
              <a:rPr lang="fi-FI" sz="2200" dirty="0">
                <a:solidFill>
                  <a:srgbClr val="004388"/>
                </a:solidFill>
              </a:rPr>
              <a:t> </a:t>
            </a:r>
            <a:r>
              <a:rPr lang="fi-FI" sz="2200" dirty="0" err="1">
                <a:solidFill>
                  <a:srgbClr val="004388"/>
                </a:solidFill>
              </a:rPr>
              <a:t>Internationale</a:t>
            </a:r>
            <a:r>
              <a:rPr lang="fi-FI" sz="2200" dirty="0">
                <a:solidFill>
                  <a:srgbClr val="004388"/>
                </a:solidFill>
              </a:rPr>
              <a:t> de Camping, </a:t>
            </a:r>
            <a:r>
              <a:rPr lang="fi-FI" sz="2200" dirty="0" err="1">
                <a:solidFill>
                  <a:srgbClr val="004388"/>
                </a:solidFill>
              </a:rPr>
              <a:t>Caravanning</a:t>
            </a:r>
            <a:r>
              <a:rPr lang="fi-FI" sz="2200" dirty="0">
                <a:solidFill>
                  <a:srgbClr val="004388"/>
                </a:solidFill>
              </a:rPr>
              <a:t> et </a:t>
            </a:r>
            <a:r>
              <a:rPr lang="fi-FI" sz="2200" dirty="0" err="1">
                <a:solidFill>
                  <a:srgbClr val="004388"/>
                </a:solidFill>
              </a:rPr>
              <a:t>Autocaravaning</a:t>
            </a:r>
            <a:r>
              <a:rPr lang="fi-FI" sz="2200" dirty="0">
                <a:solidFill>
                  <a:srgbClr val="004388"/>
                </a:solidFill>
              </a:rPr>
              <a:t>) </a:t>
            </a:r>
            <a:br>
              <a:rPr lang="fi-FI" sz="2200" dirty="0">
                <a:solidFill>
                  <a:srgbClr val="004388"/>
                </a:solidFill>
              </a:rPr>
            </a:br>
            <a:r>
              <a:rPr lang="fi-FI" sz="2200" dirty="0">
                <a:solidFill>
                  <a:srgbClr val="004388"/>
                </a:solidFill>
              </a:rPr>
              <a:t>= kansainvälinen leirintäjärjestö: FICC </a:t>
            </a:r>
            <a:r>
              <a:rPr lang="fi-FI" sz="2200" dirty="0" err="1">
                <a:solidFill>
                  <a:srgbClr val="004388"/>
                </a:solidFill>
              </a:rPr>
              <a:t>Rallyt</a:t>
            </a:r>
            <a:endParaRPr lang="fi-FI" sz="2200" dirty="0">
              <a:solidFill>
                <a:srgbClr val="004388"/>
              </a:solidFill>
            </a:endParaRPr>
          </a:p>
          <a:p>
            <a:pPr>
              <a:buClr>
                <a:srgbClr val="002060"/>
              </a:buClr>
            </a:pPr>
            <a:r>
              <a:rPr lang="fi-FI" sz="2200" b="1" dirty="0">
                <a:solidFill>
                  <a:srgbClr val="004388"/>
                </a:solidFill>
              </a:rPr>
              <a:t>FIA </a:t>
            </a:r>
            <a:r>
              <a:rPr lang="fi-FI" sz="2200" dirty="0">
                <a:solidFill>
                  <a:srgbClr val="004388"/>
                </a:solidFill>
              </a:rPr>
              <a:t>(Federation </a:t>
            </a:r>
            <a:r>
              <a:rPr lang="fi-FI" sz="2200" dirty="0" err="1">
                <a:solidFill>
                  <a:srgbClr val="004388"/>
                </a:solidFill>
              </a:rPr>
              <a:t>Internationale</a:t>
            </a:r>
            <a:r>
              <a:rPr lang="fi-FI" sz="2200" dirty="0">
                <a:solidFill>
                  <a:srgbClr val="004388"/>
                </a:solidFill>
              </a:rPr>
              <a:t> de </a:t>
            </a:r>
            <a:r>
              <a:rPr lang="fi-FI" sz="2200" dirty="0" err="1">
                <a:solidFill>
                  <a:srgbClr val="004388"/>
                </a:solidFill>
              </a:rPr>
              <a:t>l´Automobile</a:t>
            </a:r>
            <a:r>
              <a:rPr lang="fi-FI" sz="2200" dirty="0">
                <a:solidFill>
                  <a:srgbClr val="004388"/>
                </a:solidFill>
              </a:rPr>
              <a:t>)</a:t>
            </a:r>
            <a:br>
              <a:rPr lang="fi-FI" sz="2200" dirty="0">
                <a:solidFill>
                  <a:srgbClr val="004388"/>
                </a:solidFill>
              </a:rPr>
            </a:br>
            <a:r>
              <a:rPr lang="fi-FI" sz="2200" dirty="0">
                <a:solidFill>
                  <a:srgbClr val="004388"/>
                </a:solidFill>
              </a:rPr>
              <a:t>= kansainvälinen autourheilujärjestö</a:t>
            </a:r>
          </a:p>
          <a:p>
            <a:pPr>
              <a:buClr>
                <a:srgbClr val="002060"/>
              </a:buClr>
            </a:pPr>
            <a:r>
              <a:rPr lang="fi-FI" sz="2200" dirty="0">
                <a:solidFill>
                  <a:srgbClr val="004388"/>
                </a:solidFill>
              </a:rPr>
              <a:t>Yhteistyösopimukset Pohjoismaiden, Hollannin, Ison-Britannian, Italian, Ranskan, Saksan, Unkarin ja Viron karavaanijärjestöjen kanssa</a:t>
            </a:r>
            <a:endParaRPr lang="fi-FI" altLang="fi-FI" sz="2200" dirty="0">
              <a:solidFill>
                <a:srgbClr val="004388"/>
              </a:solidFill>
            </a:endParaRPr>
          </a:p>
          <a:p>
            <a:pPr marL="342900" lvl="0" indent="-342900" fontAlgn="base">
              <a:lnSpc>
                <a:spcPct val="100000"/>
              </a:lnSpc>
              <a:spcBef>
                <a:spcPts val="0"/>
              </a:spcBef>
              <a:spcAft>
                <a:spcPct val="0"/>
              </a:spcAft>
              <a:buClr>
                <a:srgbClr val="002060"/>
              </a:buClr>
              <a:buFont typeface="Arial" charset="0"/>
              <a:buChar char="•"/>
              <a:defRPr/>
            </a:pPr>
            <a:endParaRPr lang="fi-FI" sz="2400" dirty="0">
              <a:solidFill>
                <a:srgbClr val="002060"/>
              </a:solidFill>
            </a:endParaRPr>
          </a:p>
          <a:p>
            <a:endParaRPr lang="fi-FI" dirty="0"/>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19</a:t>
            </a:fld>
            <a:endParaRPr lang="fi-FI"/>
          </a:p>
        </p:txBody>
      </p:sp>
    </p:spTree>
    <p:extLst>
      <p:ext uri="{BB962C8B-B14F-4D97-AF65-F5344CB8AC3E}">
        <p14:creationId xmlns:p14="http://schemas.microsoft.com/office/powerpoint/2010/main" val="389336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80E4067-3CEB-F240-AAD1-FED0F5F89499}"/>
              </a:ext>
            </a:extLst>
          </p:cNvPr>
          <p:cNvSpPr>
            <a:spLocks noGrp="1"/>
          </p:cNvSpPr>
          <p:nvPr>
            <p:ph type="ctrTitle"/>
          </p:nvPr>
        </p:nvSpPr>
        <p:spPr>
          <a:xfrm>
            <a:off x="1524000" y="958734"/>
            <a:ext cx="9144000" cy="3960218"/>
          </a:xfrm>
        </p:spPr>
        <p:txBody>
          <a:bodyPr/>
          <a:lstStyle/>
          <a:p>
            <a:r>
              <a:rPr lang="fi-FI" dirty="0"/>
              <a:t>Karavaanarit </a:t>
            </a:r>
            <a:r>
              <a:rPr lang="mr-IN" dirty="0"/>
              <a:t>–</a:t>
            </a:r>
            <a:r>
              <a:rPr lang="fi-FI" dirty="0"/>
              <a:t> elämysmatkailijat</a:t>
            </a:r>
            <a:br>
              <a:rPr lang="fi-FI" dirty="0"/>
            </a:br>
            <a:br>
              <a:rPr lang="fi-FI" dirty="0"/>
            </a:br>
            <a:r>
              <a:rPr lang="fi-FI" dirty="0"/>
              <a:t>Olli Rusi, puheenjohtaja</a:t>
            </a:r>
            <a:br>
              <a:rPr lang="fi-FI" dirty="0"/>
            </a:br>
            <a:r>
              <a:rPr lang="fi-FI" dirty="0"/>
              <a:t>SF-Caravan ry</a:t>
            </a:r>
          </a:p>
        </p:txBody>
      </p:sp>
    </p:spTree>
    <p:extLst>
      <p:ext uri="{BB962C8B-B14F-4D97-AF65-F5344CB8AC3E}">
        <p14:creationId xmlns:p14="http://schemas.microsoft.com/office/powerpoint/2010/main" val="4189510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02F874-2422-1543-9E32-FD1A911095D9}"/>
              </a:ext>
            </a:extLst>
          </p:cNvPr>
          <p:cNvSpPr>
            <a:spLocks noGrp="1"/>
          </p:cNvSpPr>
          <p:nvPr>
            <p:ph type="ctrTitle"/>
          </p:nvPr>
        </p:nvSpPr>
        <p:spPr/>
        <p:txBody>
          <a:bodyPr/>
          <a:lstStyle/>
          <a:p>
            <a:r>
              <a:rPr lang="fi-FI" dirty="0"/>
              <a:t>Kiitos.</a:t>
            </a:r>
          </a:p>
        </p:txBody>
      </p:sp>
      <p:sp>
        <p:nvSpPr>
          <p:cNvPr id="3" name="Tekstin paikkamerkki 2">
            <a:extLst>
              <a:ext uri="{FF2B5EF4-FFF2-40B4-BE49-F238E27FC236}">
                <a16:creationId xmlns:a16="http://schemas.microsoft.com/office/drawing/2014/main" id="{06B454ED-57EC-A546-A41B-5DD539860A36}"/>
              </a:ext>
            </a:extLst>
          </p:cNvPr>
          <p:cNvSpPr>
            <a:spLocks noGrp="1"/>
          </p:cNvSpPr>
          <p:nvPr>
            <p:ph type="body" sz="quarter" idx="13"/>
          </p:nvPr>
        </p:nvSpPr>
        <p:spPr/>
        <p:txBody>
          <a:bodyPr/>
          <a:lstStyle/>
          <a:p>
            <a:r>
              <a:rPr lang="fi-FI" dirty="0" err="1"/>
              <a:t>Viipurintie</a:t>
            </a:r>
            <a:r>
              <a:rPr lang="fi-FI" dirty="0"/>
              <a:t> 58</a:t>
            </a:r>
          </a:p>
          <a:p>
            <a:r>
              <a:rPr lang="fi-FI" dirty="0"/>
              <a:t>13210 Hämeenlinna</a:t>
            </a:r>
          </a:p>
          <a:p>
            <a:r>
              <a:rPr lang="fi-FI" dirty="0"/>
              <a:t>puh. 03 615 311 </a:t>
            </a:r>
          </a:p>
          <a:p>
            <a:r>
              <a:rPr lang="fi-FI" dirty="0" err="1"/>
              <a:t>sf-caravan@karavaanarit.fi</a:t>
            </a:r>
            <a:endParaRPr lang="fi-FI" dirty="0"/>
          </a:p>
        </p:txBody>
      </p:sp>
      <p:sp>
        <p:nvSpPr>
          <p:cNvPr id="4" name="Tekstin paikkamerkki 3">
            <a:extLst>
              <a:ext uri="{FF2B5EF4-FFF2-40B4-BE49-F238E27FC236}">
                <a16:creationId xmlns:a16="http://schemas.microsoft.com/office/drawing/2014/main" id="{860329B1-A3C6-7F41-8CD7-9D5758EBF262}"/>
              </a:ext>
            </a:extLst>
          </p:cNvPr>
          <p:cNvSpPr>
            <a:spLocks noGrp="1"/>
          </p:cNvSpPr>
          <p:nvPr>
            <p:ph type="body" sz="quarter" idx="14"/>
          </p:nvPr>
        </p:nvSpPr>
        <p:spPr/>
        <p:txBody>
          <a:bodyPr/>
          <a:lstStyle/>
          <a:p>
            <a:r>
              <a:rPr lang="fi-FI" dirty="0"/>
              <a:t>SF-</a:t>
            </a:r>
            <a:r>
              <a:rPr lang="fi-FI" dirty="0" err="1"/>
              <a:t>Caravan</a:t>
            </a:r>
            <a:r>
              <a:rPr lang="fi-FI" dirty="0"/>
              <a:t> ry</a:t>
            </a:r>
          </a:p>
        </p:txBody>
      </p:sp>
    </p:spTree>
    <p:extLst>
      <p:ext uri="{BB962C8B-B14F-4D97-AF65-F5344CB8AC3E}">
        <p14:creationId xmlns:p14="http://schemas.microsoft.com/office/powerpoint/2010/main" val="198660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Näyttökuva 2019-1-10 kello 15.13.51.png"/>
          <p:cNvPicPr>
            <a:picLocks noChangeAspect="1"/>
          </p:cNvPicPr>
          <p:nvPr/>
        </p:nvPicPr>
        <p:blipFill rotWithShape="1">
          <a:blip r:embed="rId3">
            <a:extLst>
              <a:ext uri="{28A0092B-C50C-407E-A947-70E740481C1C}">
                <a14:useLocalDpi xmlns:a14="http://schemas.microsoft.com/office/drawing/2010/main" val="0"/>
              </a:ext>
            </a:extLst>
          </a:blip>
          <a:srcRect l="7854" t="2960" r="7866" b="4940"/>
          <a:stretch/>
        </p:blipFill>
        <p:spPr>
          <a:xfrm>
            <a:off x="3665436" y="1350302"/>
            <a:ext cx="4485337" cy="4501002"/>
          </a:xfrm>
          <a:prstGeom prst="rect">
            <a:avLst/>
          </a:prstGeom>
        </p:spPr>
      </p:pic>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SF-Caravan ry</a:t>
            </a:r>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3</a:t>
            </a:fld>
            <a:endParaRPr lang="fi-FI"/>
          </a:p>
        </p:txBody>
      </p:sp>
    </p:spTree>
    <p:extLst>
      <p:ext uri="{BB962C8B-B14F-4D97-AF65-F5344CB8AC3E}">
        <p14:creationId xmlns:p14="http://schemas.microsoft.com/office/powerpoint/2010/main" val="58031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Karavaanarit - elämysmatkailijat</a:t>
            </a:r>
          </a:p>
        </p:txBody>
      </p:sp>
      <p:sp>
        <p:nvSpPr>
          <p:cNvPr id="3" name="Tekstin paikkamerkki 2">
            <a:extLst>
              <a:ext uri="{FF2B5EF4-FFF2-40B4-BE49-F238E27FC236}">
                <a16:creationId xmlns:a16="http://schemas.microsoft.com/office/drawing/2014/main" id="{D18CBABE-8FEB-3940-847B-C03B413C0EFB}"/>
              </a:ext>
            </a:extLst>
          </p:cNvPr>
          <p:cNvSpPr>
            <a:spLocks noGrp="1"/>
          </p:cNvSpPr>
          <p:nvPr>
            <p:ph type="body" sz="quarter" idx="13"/>
          </p:nvPr>
        </p:nvSpPr>
        <p:spPr>
          <a:xfrm>
            <a:off x="761197" y="1622425"/>
            <a:ext cx="10910327" cy="4062413"/>
          </a:xfrm>
        </p:spPr>
        <p:txBody>
          <a:bodyPr>
            <a:normAutofit/>
          </a:bodyPr>
          <a:lstStyle/>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Matkailuajoneuvo on väline, jolla karavaanari tavoittaa itselleen tyydyttävää ja elämyksellistä vapaa-aikaa joka toimii hänelle vastapainona arkielämälle tai täyttää runsastunutta vapaa-aikaa merkitsevällä tavalla.</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Harrastuksen päämotiivit ovat olleet pitkään ja ovat edelleen</a:t>
            </a:r>
          </a:p>
          <a:p>
            <a:pPr marL="1028700" lvl="1" indent="-342900">
              <a:lnSpc>
                <a:spcPct val="150000"/>
              </a:lnSpc>
              <a:spcBef>
                <a:spcPts val="0"/>
              </a:spcBef>
              <a:buClr>
                <a:srgbClr val="004388"/>
              </a:buClr>
              <a:defRPr/>
            </a:pPr>
            <a:r>
              <a:rPr lang="fi-FI" dirty="0">
                <a:solidFill>
                  <a:srgbClr val="004388"/>
                </a:solidFill>
              </a:rPr>
              <a:t>Vapaus</a:t>
            </a:r>
          </a:p>
          <a:p>
            <a:pPr marL="1028700" lvl="1" indent="-342900">
              <a:lnSpc>
                <a:spcPct val="150000"/>
              </a:lnSpc>
              <a:spcBef>
                <a:spcPts val="0"/>
              </a:spcBef>
              <a:buClr>
                <a:srgbClr val="004388"/>
              </a:buClr>
              <a:defRPr/>
            </a:pPr>
            <a:r>
              <a:rPr lang="fi-FI" dirty="0">
                <a:solidFill>
                  <a:srgbClr val="004388"/>
                </a:solidFill>
              </a:rPr>
              <a:t>Omat aikataulut</a:t>
            </a:r>
          </a:p>
          <a:p>
            <a:pPr marL="1028700" lvl="1" indent="-342900">
              <a:lnSpc>
                <a:spcPct val="150000"/>
              </a:lnSpc>
              <a:spcBef>
                <a:spcPts val="0"/>
              </a:spcBef>
              <a:buClr>
                <a:srgbClr val="004388"/>
              </a:buClr>
              <a:defRPr/>
            </a:pPr>
            <a:r>
              <a:rPr lang="fi-FI" dirty="0">
                <a:solidFill>
                  <a:srgbClr val="004388"/>
                </a:solidFill>
              </a:rPr>
              <a:t>Mahdollisuus nähdä erilaisia kohteita</a:t>
            </a:r>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4</a:t>
            </a:fld>
            <a:endParaRPr lang="fi-FI"/>
          </a:p>
        </p:txBody>
      </p:sp>
    </p:spTree>
    <p:extLst>
      <p:ext uri="{BB962C8B-B14F-4D97-AF65-F5344CB8AC3E}">
        <p14:creationId xmlns:p14="http://schemas.microsoft.com/office/powerpoint/2010/main" val="346176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Karavaanarit - elämysmatkailijat</a:t>
            </a:r>
          </a:p>
        </p:txBody>
      </p:sp>
      <p:sp>
        <p:nvSpPr>
          <p:cNvPr id="3" name="Tekstin paikkamerkki 2">
            <a:extLst>
              <a:ext uri="{FF2B5EF4-FFF2-40B4-BE49-F238E27FC236}">
                <a16:creationId xmlns:a16="http://schemas.microsoft.com/office/drawing/2014/main" id="{D18CBABE-8FEB-3940-847B-C03B413C0EFB}"/>
              </a:ext>
            </a:extLst>
          </p:cNvPr>
          <p:cNvSpPr>
            <a:spLocks noGrp="1"/>
          </p:cNvSpPr>
          <p:nvPr>
            <p:ph type="body" sz="quarter" idx="13"/>
          </p:nvPr>
        </p:nvSpPr>
        <p:spPr>
          <a:xfrm>
            <a:off x="761197" y="1622425"/>
            <a:ext cx="10910327" cy="4277103"/>
          </a:xfrm>
        </p:spPr>
        <p:txBody>
          <a:bodyPr>
            <a:normAutofit lnSpcReduction="10000"/>
          </a:bodyPr>
          <a:lstStyle/>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Matkailuajoneuvo avaa mahdollisuuksia tavoittaa itselle mielenkiintoisia asioita </a:t>
            </a:r>
            <a:r>
              <a:rPr lang="mr-IN" sz="2400" dirty="0">
                <a:solidFill>
                  <a:srgbClr val="004388"/>
                </a:solidFill>
              </a:rPr>
              <a:t>–</a:t>
            </a:r>
            <a:r>
              <a:rPr lang="fi-FI" sz="2400" dirty="0">
                <a:solidFill>
                  <a:srgbClr val="004388"/>
                </a:solidFill>
              </a:rPr>
              <a:t> jokaiselle omalla tavalla.</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Keskeisimmiksi koettuja harrastamisen tapoja ovat </a:t>
            </a:r>
          </a:p>
          <a:p>
            <a:pPr marL="1028700" lvl="1" indent="-342900">
              <a:lnSpc>
                <a:spcPct val="150000"/>
              </a:lnSpc>
              <a:spcBef>
                <a:spcPts val="0"/>
              </a:spcBef>
              <a:buClr>
                <a:srgbClr val="004388"/>
              </a:buClr>
              <a:defRPr/>
            </a:pPr>
            <a:r>
              <a:rPr lang="fi-FI" dirty="0">
                <a:solidFill>
                  <a:srgbClr val="004388"/>
                </a:solidFill>
              </a:rPr>
              <a:t>Matkailu kotimaan kohteisiin tutustuen.</a:t>
            </a:r>
          </a:p>
          <a:p>
            <a:pPr marL="1028700" lvl="1" indent="-342900">
              <a:lnSpc>
                <a:spcPct val="150000"/>
              </a:lnSpc>
              <a:spcBef>
                <a:spcPts val="0"/>
              </a:spcBef>
              <a:buClr>
                <a:srgbClr val="004388"/>
              </a:buClr>
              <a:defRPr/>
            </a:pPr>
            <a:r>
              <a:rPr lang="fi-FI" dirty="0">
                <a:solidFill>
                  <a:srgbClr val="004388"/>
                </a:solidFill>
              </a:rPr>
              <a:t>Matkailu ulkoilu- ja luontokohteisiin.</a:t>
            </a:r>
          </a:p>
          <a:p>
            <a:pPr marL="1028700" lvl="1" indent="-342900">
              <a:lnSpc>
                <a:spcPct val="150000"/>
              </a:lnSpc>
              <a:spcBef>
                <a:spcPts val="0"/>
              </a:spcBef>
              <a:buClr>
                <a:srgbClr val="004388"/>
              </a:buClr>
              <a:defRPr/>
            </a:pPr>
            <a:r>
              <a:rPr lang="fi-FI" dirty="0">
                <a:solidFill>
                  <a:srgbClr val="004388"/>
                </a:solidFill>
              </a:rPr>
              <a:t>Matkailuajoneuvo on oma koti mukana kun kuljetaan eri kohteissa.</a:t>
            </a:r>
          </a:p>
          <a:p>
            <a:pPr marL="1028700" lvl="1" indent="-342900">
              <a:lnSpc>
                <a:spcPct val="150000"/>
              </a:lnSpc>
              <a:spcBef>
                <a:spcPts val="0"/>
              </a:spcBef>
              <a:buClr>
                <a:srgbClr val="004388"/>
              </a:buClr>
              <a:defRPr/>
            </a:pPr>
            <a:r>
              <a:rPr lang="fi-FI" dirty="0">
                <a:solidFill>
                  <a:srgbClr val="004388"/>
                </a:solidFill>
              </a:rPr>
              <a:t>Matkailu ulkomaille.</a:t>
            </a:r>
          </a:p>
          <a:p>
            <a:pPr marL="1028700" lvl="1" indent="-342900">
              <a:lnSpc>
                <a:spcPct val="150000"/>
              </a:lnSpc>
              <a:spcBef>
                <a:spcPts val="0"/>
              </a:spcBef>
              <a:buClr>
                <a:srgbClr val="004388"/>
              </a:buClr>
              <a:defRPr/>
            </a:pPr>
            <a:r>
              <a:rPr lang="fi-FI" dirty="0">
                <a:solidFill>
                  <a:srgbClr val="004388"/>
                </a:solidFill>
              </a:rPr>
              <a:t>Vanhojen ja uusien ystävien tapaaminen.</a:t>
            </a:r>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5</a:t>
            </a:fld>
            <a:endParaRPr lang="fi-FI"/>
          </a:p>
        </p:txBody>
      </p:sp>
    </p:spTree>
    <p:extLst>
      <p:ext uri="{BB962C8B-B14F-4D97-AF65-F5344CB8AC3E}">
        <p14:creationId xmlns:p14="http://schemas.microsoft.com/office/powerpoint/2010/main" val="33380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Karavaanarit - elämysmatkailijat</a:t>
            </a:r>
          </a:p>
        </p:txBody>
      </p:sp>
      <p:sp>
        <p:nvSpPr>
          <p:cNvPr id="3" name="Tekstin paikkamerkki 2">
            <a:extLst>
              <a:ext uri="{FF2B5EF4-FFF2-40B4-BE49-F238E27FC236}">
                <a16:creationId xmlns:a16="http://schemas.microsoft.com/office/drawing/2014/main" id="{D18CBABE-8FEB-3940-847B-C03B413C0EFB}"/>
              </a:ext>
            </a:extLst>
          </p:cNvPr>
          <p:cNvSpPr>
            <a:spLocks noGrp="1"/>
          </p:cNvSpPr>
          <p:nvPr>
            <p:ph type="body" sz="quarter" idx="13"/>
          </p:nvPr>
        </p:nvSpPr>
        <p:spPr>
          <a:xfrm>
            <a:off x="761197" y="1622425"/>
            <a:ext cx="10910327" cy="4277103"/>
          </a:xfrm>
        </p:spPr>
        <p:txBody>
          <a:bodyPr>
            <a:normAutofit/>
          </a:bodyPr>
          <a:lstStyle/>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Entistä selvemmin karavaanari hakee itselleen harrastuksesta elämyksiä ja merkityksiä. Harrastus on portti elämyksiin ja tyydyttävään vapaa-aikaan.</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Elämystä on kuvattu pitkää monin hyvin eri tavoin </a:t>
            </a:r>
            <a:r>
              <a:rPr lang="fi-FI" sz="2400" dirty="0" err="1">
                <a:solidFill>
                  <a:srgbClr val="004388"/>
                </a:solidFill>
              </a:rPr>
              <a:t>Maslovin</a:t>
            </a:r>
            <a:r>
              <a:rPr lang="fi-FI" sz="2400" dirty="0">
                <a:solidFill>
                  <a:srgbClr val="004388"/>
                </a:solidFill>
              </a:rPr>
              <a:t> 60 </a:t>
            </a:r>
            <a:r>
              <a:rPr lang="mr-IN" sz="2400" dirty="0">
                <a:solidFill>
                  <a:srgbClr val="004388"/>
                </a:solidFill>
              </a:rPr>
              <a:t>–</a:t>
            </a:r>
            <a:r>
              <a:rPr lang="fi-FI" sz="2400" dirty="0">
                <a:solidFill>
                  <a:srgbClr val="004388"/>
                </a:solidFill>
              </a:rPr>
              <a:t>luvun määritteistä alkaen. Mukaan mahtuu kognitiivisia, toiminnallisia, pedagogisia ja monia muita määritteitä elämykselle.</a:t>
            </a:r>
          </a:p>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Elämystä taitaa olla vaikea määritellä koska sen määritteitä pitää uusia aina eri tarkoituksiin.</a:t>
            </a:r>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6</a:t>
            </a:fld>
            <a:endParaRPr lang="fi-FI"/>
          </a:p>
        </p:txBody>
      </p:sp>
    </p:spTree>
    <p:extLst>
      <p:ext uri="{BB962C8B-B14F-4D97-AF65-F5344CB8AC3E}">
        <p14:creationId xmlns:p14="http://schemas.microsoft.com/office/powerpoint/2010/main" val="102348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Karavaanarit - elämysmatkailijat</a:t>
            </a:r>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7</a:t>
            </a:fld>
            <a:endParaRPr lang="fi-FI"/>
          </a:p>
        </p:txBody>
      </p:sp>
      <p:pic>
        <p:nvPicPr>
          <p:cNvPr id="9" name="Kuva 8" descr="Näyttökuva 2019-1-10 kello 14.19.36.png"/>
          <p:cNvPicPr>
            <a:picLocks noChangeAspect="1"/>
          </p:cNvPicPr>
          <p:nvPr/>
        </p:nvPicPr>
        <p:blipFill rotWithShape="1">
          <a:blip r:embed="rId3">
            <a:extLst>
              <a:ext uri="{28A0092B-C50C-407E-A947-70E740481C1C}">
                <a14:useLocalDpi xmlns:a14="http://schemas.microsoft.com/office/drawing/2010/main" val="0"/>
              </a:ext>
            </a:extLst>
          </a:blip>
          <a:srcRect b="12335"/>
          <a:stretch/>
        </p:blipFill>
        <p:spPr>
          <a:xfrm>
            <a:off x="2613977" y="1388419"/>
            <a:ext cx="6533540" cy="4559334"/>
          </a:xfrm>
          <a:prstGeom prst="rect">
            <a:avLst/>
          </a:prstGeom>
        </p:spPr>
      </p:pic>
    </p:spTree>
    <p:extLst>
      <p:ext uri="{BB962C8B-B14F-4D97-AF65-F5344CB8AC3E}">
        <p14:creationId xmlns:p14="http://schemas.microsoft.com/office/powerpoint/2010/main" val="418864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Karavaanarit - elämysmatkailijat</a:t>
            </a:r>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8</a:t>
            </a:fld>
            <a:endParaRPr lang="fi-FI"/>
          </a:p>
        </p:txBody>
      </p:sp>
      <p:pic>
        <p:nvPicPr>
          <p:cNvPr id="7" name="Kuva 6" descr="Näyttökuva 2019-1-10 kello 14.21.17.png"/>
          <p:cNvPicPr>
            <a:picLocks noChangeAspect="1"/>
          </p:cNvPicPr>
          <p:nvPr/>
        </p:nvPicPr>
        <p:blipFill rotWithShape="1">
          <a:blip r:embed="rId3">
            <a:extLst>
              <a:ext uri="{28A0092B-C50C-407E-A947-70E740481C1C}">
                <a14:useLocalDpi xmlns:a14="http://schemas.microsoft.com/office/drawing/2010/main" val="0"/>
              </a:ext>
            </a:extLst>
          </a:blip>
          <a:srcRect b="11291"/>
          <a:stretch/>
        </p:blipFill>
        <p:spPr>
          <a:xfrm>
            <a:off x="2648744" y="1410230"/>
            <a:ext cx="7720587" cy="4328548"/>
          </a:xfrm>
          <a:prstGeom prst="rect">
            <a:avLst/>
          </a:prstGeom>
        </p:spPr>
      </p:pic>
    </p:spTree>
    <p:extLst>
      <p:ext uri="{BB962C8B-B14F-4D97-AF65-F5344CB8AC3E}">
        <p14:creationId xmlns:p14="http://schemas.microsoft.com/office/powerpoint/2010/main" val="4061286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238CA-7150-AC42-A2E5-ADDF63156E01}"/>
              </a:ext>
            </a:extLst>
          </p:cNvPr>
          <p:cNvSpPr>
            <a:spLocks noGrp="1"/>
          </p:cNvSpPr>
          <p:nvPr>
            <p:ph type="title"/>
          </p:nvPr>
        </p:nvSpPr>
        <p:spPr/>
        <p:txBody>
          <a:bodyPr/>
          <a:lstStyle/>
          <a:p>
            <a:r>
              <a:rPr lang="fi-FI" dirty="0"/>
              <a:t>Karavaanarit - elämysmatkailijat</a:t>
            </a:r>
          </a:p>
        </p:txBody>
      </p:sp>
      <p:sp>
        <p:nvSpPr>
          <p:cNvPr id="3" name="Tekstin paikkamerkki 2">
            <a:extLst>
              <a:ext uri="{FF2B5EF4-FFF2-40B4-BE49-F238E27FC236}">
                <a16:creationId xmlns:a16="http://schemas.microsoft.com/office/drawing/2014/main" id="{D18CBABE-8FEB-3940-847B-C03B413C0EFB}"/>
              </a:ext>
            </a:extLst>
          </p:cNvPr>
          <p:cNvSpPr>
            <a:spLocks noGrp="1"/>
          </p:cNvSpPr>
          <p:nvPr>
            <p:ph type="body" sz="quarter" idx="13"/>
          </p:nvPr>
        </p:nvSpPr>
        <p:spPr>
          <a:xfrm>
            <a:off x="761198" y="1622425"/>
            <a:ext cx="11135628" cy="4277103"/>
          </a:xfrm>
        </p:spPr>
        <p:txBody>
          <a:bodyPr>
            <a:normAutofit/>
          </a:bodyPr>
          <a:lstStyle/>
          <a:p>
            <a:pPr marL="342900" indent="-342900">
              <a:lnSpc>
                <a:spcPct val="150000"/>
              </a:lnSpc>
              <a:spcBef>
                <a:spcPts val="0"/>
              </a:spcBef>
              <a:buClr>
                <a:srgbClr val="004388"/>
              </a:buClr>
              <a:buFont typeface="Arial" panose="020B0604020202020204" pitchFamily="34" charset="0"/>
              <a:buChar char="•"/>
              <a:defRPr/>
            </a:pPr>
            <a:r>
              <a:rPr lang="fi-FI" sz="2400" dirty="0">
                <a:solidFill>
                  <a:srgbClr val="004388"/>
                </a:solidFill>
              </a:rPr>
              <a:t>Ehkä matkailuajoneuvoharrastuksen ja matkailupalvelujen elämyksellisyyttä voi harrastajan itsensä näkökulmasta tarkastella myös näin:</a:t>
            </a:r>
          </a:p>
          <a:p>
            <a:pPr marL="1028700" lvl="1" indent="-342900">
              <a:lnSpc>
                <a:spcPct val="150000"/>
              </a:lnSpc>
              <a:spcBef>
                <a:spcPts val="0"/>
              </a:spcBef>
              <a:buClr>
                <a:srgbClr val="004388"/>
              </a:buClr>
              <a:defRPr/>
            </a:pPr>
            <a:r>
              <a:rPr lang="fi-FI" dirty="0">
                <a:solidFill>
                  <a:srgbClr val="004388"/>
                </a:solidFill>
                <a:latin typeface="Arial" panose="020B0604020202020204" pitchFamily="34" charset="0"/>
                <a:cs typeface="Arial" panose="020B0604020202020204" pitchFamily="34" charset="0"/>
              </a:rPr>
              <a:t>Karavaanariharrastus tarjoaa jäsenelle uusia kokemuksia uusissa ympäristöissä ja harrastajaa kiinnostavien asioiden parissa. Näiden kautta syntyy positiivisia tunnekuvia ja uudenlaista asioiden ymmärrystä sekä merkityksien löytymistä myös muussa elämässä hyödynnettäväksi. Elämykset ovat hetkiä jotka ovat parhaita jaettuina.</a:t>
            </a:r>
          </a:p>
        </p:txBody>
      </p:sp>
      <p:sp>
        <p:nvSpPr>
          <p:cNvPr id="4" name="Päivämäärän paikkamerkki 3">
            <a:extLst>
              <a:ext uri="{FF2B5EF4-FFF2-40B4-BE49-F238E27FC236}">
                <a16:creationId xmlns:a16="http://schemas.microsoft.com/office/drawing/2014/main" id="{3AEC0EB3-E0C8-EE4C-8DFC-81CF9E4B71FE}"/>
              </a:ext>
            </a:extLst>
          </p:cNvPr>
          <p:cNvSpPr>
            <a:spLocks noGrp="1"/>
          </p:cNvSpPr>
          <p:nvPr>
            <p:ph type="dt" sz="half" idx="10"/>
          </p:nvPr>
        </p:nvSpPr>
        <p:spPr/>
        <p:txBody>
          <a:bodyPr/>
          <a:lstStyle/>
          <a:p>
            <a:fld id="{0431340F-A5D6-4D2D-A3FC-710D3B577A62}" type="datetime1">
              <a:rPr lang="fi-FI" smtClean="0"/>
              <a:t>11.1.2019</a:t>
            </a:fld>
            <a:endParaRPr lang="fi-FI" dirty="0"/>
          </a:p>
        </p:txBody>
      </p:sp>
      <p:sp>
        <p:nvSpPr>
          <p:cNvPr id="5" name="Alatunnisteen paikkamerkki 4">
            <a:extLst>
              <a:ext uri="{FF2B5EF4-FFF2-40B4-BE49-F238E27FC236}">
                <a16:creationId xmlns:a16="http://schemas.microsoft.com/office/drawing/2014/main" id="{1ED2F106-3DD0-CF43-876C-D1EB181944A1}"/>
              </a:ext>
            </a:extLst>
          </p:cNvPr>
          <p:cNvSpPr>
            <a:spLocks noGrp="1"/>
          </p:cNvSpPr>
          <p:nvPr>
            <p:ph type="ftr" sz="quarter" idx="11"/>
          </p:nvPr>
        </p:nvSpPr>
        <p:spPr/>
        <p:txBody>
          <a:bodyPr/>
          <a:lstStyle/>
          <a:p>
            <a:r>
              <a:rPr lang="fi-FI"/>
              <a:t>SF-Caravan ry</a:t>
            </a:r>
            <a:endParaRPr lang="fi-FI" dirty="0"/>
          </a:p>
        </p:txBody>
      </p:sp>
      <p:sp>
        <p:nvSpPr>
          <p:cNvPr id="6" name="Dian numeron paikkamerkki 5">
            <a:extLst>
              <a:ext uri="{FF2B5EF4-FFF2-40B4-BE49-F238E27FC236}">
                <a16:creationId xmlns:a16="http://schemas.microsoft.com/office/drawing/2014/main" id="{127C4A9A-6A22-1F43-9EE5-AD363157EEC0}"/>
              </a:ext>
            </a:extLst>
          </p:cNvPr>
          <p:cNvSpPr>
            <a:spLocks noGrp="1"/>
          </p:cNvSpPr>
          <p:nvPr>
            <p:ph type="sldNum" sz="quarter" idx="12"/>
          </p:nvPr>
        </p:nvSpPr>
        <p:spPr/>
        <p:txBody>
          <a:bodyPr/>
          <a:lstStyle/>
          <a:p>
            <a:fld id="{CDF21A3D-841A-2742-A6F6-FFD6040BF4D5}" type="slidenum">
              <a:rPr lang="fi-FI" smtClean="0"/>
              <a:t>9</a:t>
            </a:fld>
            <a:endParaRPr lang="fi-FI"/>
          </a:p>
        </p:txBody>
      </p:sp>
    </p:spTree>
    <p:extLst>
      <p:ext uri="{BB962C8B-B14F-4D97-AF65-F5344CB8AC3E}">
        <p14:creationId xmlns:p14="http://schemas.microsoft.com/office/powerpoint/2010/main" val="2556007487"/>
      </p:ext>
    </p:extLst>
  </p:cSld>
  <p:clrMapOvr>
    <a:masterClrMapping/>
  </p:clrMapOvr>
</p:sld>
</file>

<file path=ppt/theme/theme1.xml><?xml version="1.0" encoding="utf-8"?>
<a:theme xmlns:a="http://schemas.openxmlformats.org/drawingml/2006/main" name="Office-teema">
  <a:themeElements>
    <a:clrScheme name="Mukautetut 2">
      <a:dk1>
        <a:srgbClr val="000000"/>
      </a:dk1>
      <a:lt1>
        <a:srgbClr val="FFFFFF"/>
      </a:lt1>
      <a:dk2>
        <a:srgbClr val="004388"/>
      </a:dk2>
      <a:lt2>
        <a:srgbClr val="E7E6E6"/>
      </a:lt2>
      <a:accent1>
        <a:srgbClr val="85BE57"/>
      </a:accent1>
      <a:accent2>
        <a:srgbClr val="004388"/>
      </a:accent2>
      <a:accent3>
        <a:srgbClr val="C6D76B"/>
      </a:accent3>
      <a:accent4>
        <a:srgbClr val="88CDD3"/>
      </a:accent4>
      <a:accent5>
        <a:srgbClr val="F7A941"/>
      </a:accent5>
      <a:accent6>
        <a:srgbClr val="A8A8A8"/>
      </a:accent6>
      <a:hlink>
        <a:srgbClr val="F7A941"/>
      </a:hlink>
      <a:folHlink>
        <a:srgbClr val="F75D4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685</Words>
  <Application>Microsoft Office PowerPoint</Application>
  <PresentationFormat>Laajakuva</PresentationFormat>
  <Paragraphs>163</Paragraphs>
  <Slides>20</Slides>
  <Notes>16</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20</vt:i4>
      </vt:variant>
    </vt:vector>
  </HeadingPairs>
  <TitlesOfParts>
    <vt:vector size="23" baseType="lpstr">
      <vt:lpstr>Arial</vt:lpstr>
      <vt:lpstr>Calibri</vt:lpstr>
      <vt:lpstr>Office-teema</vt:lpstr>
      <vt:lpstr>Matkalla ympäri vuoden</vt:lpstr>
      <vt:lpstr>Karavaanarit – elämysmatkailijat  Olli Rusi, puheenjohtaja SF-Caravan ry</vt:lpstr>
      <vt:lpstr>SF-Caravan ry</vt:lpstr>
      <vt:lpstr>Karavaanarit - elämysmatkailijat</vt:lpstr>
      <vt:lpstr>Karavaanarit - elämysmatkailijat</vt:lpstr>
      <vt:lpstr>Karavaanarit - elämysmatkailijat</vt:lpstr>
      <vt:lpstr>Karavaanarit - elämysmatkailijat</vt:lpstr>
      <vt:lpstr>Karavaanarit - elämysmatkailijat</vt:lpstr>
      <vt:lpstr>Karavaanarit - elämysmatkailijat</vt:lpstr>
      <vt:lpstr>Karavaanarit - elämysmatkailijat</vt:lpstr>
      <vt:lpstr>Karavaanarit - elämysmatkailijat</vt:lpstr>
      <vt:lpstr>Karavaanarit - elämysmatkailijat</vt:lpstr>
      <vt:lpstr>Karavaanarit - elämysmatkailijat</vt:lpstr>
      <vt:lpstr>Karavaanarit - elämysmatkailijat</vt:lpstr>
      <vt:lpstr>SF-Caravan ry</vt:lpstr>
      <vt:lpstr>Toimintamuodot</vt:lpstr>
      <vt:lpstr>Jäsenedut</vt:lpstr>
      <vt:lpstr>PowerPoint-esitys</vt:lpstr>
      <vt:lpstr>Kansainvälinen toiminta</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Jari Numminen</dc:creator>
  <cp:lastModifiedBy>Taina Parko-Luotonen</cp:lastModifiedBy>
  <cp:revision>52</cp:revision>
  <dcterms:created xsi:type="dcterms:W3CDTF">2018-11-07T13:24:26Z</dcterms:created>
  <dcterms:modified xsi:type="dcterms:W3CDTF">2019-01-11T06:27:21Z</dcterms:modified>
</cp:coreProperties>
</file>